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7" r:id="rId12"/>
    <p:sldId id="267" r:id="rId13"/>
    <p:sldId id="288" r:id="rId14"/>
    <p:sldId id="289" r:id="rId15"/>
    <p:sldId id="290" r:id="rId16"/>
    <p:sldId id="273" r:id="rId17"/>
    <p:sldId id="274" r:id="rId18"/>
    <p:sldId id="268" r:id="rId19"/>
    <p:sldId id="270" r:id="rId20"/>
    <p:sldId id="271" r:id="rId21"/>
    <p:sldId id="272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6" r:id="rId33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üz Bağlayıcı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28 Başlık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5" name="1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FE9F-B8CB-4BA4-8914-93829B77306B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6" name="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1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DED7B-02C5-403B-8C1C-E71BAEE0DFC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1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2169-1D06-4C04-85F3-0F1C3B704D30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5" name="2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14C86-5101-4F52-BD0C-C5AC6392346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A00EE-3B29-4ADC-8D43-CAF1E73999FB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D6EE8-2DB6-42D9-9B8C-F37AC508C02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46D62-8B9D-4BB2-B1E8-26D1164B505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Başlık, Metin ve Küçü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Küçük Resim Yer Tutucusu"/>
          <p:cNvSpPr>
            <a:spLocks noGrp="1"/>
          </p:cNvSpPr>
          <p:nvPr>
            <p:ph type="clipArt" sz="half" idx="2"/>
          </p:nvPr>
        </p:nvSpPr>
        <p:spPr>
          <a:xfrm>
            <a:off x="4953000" y="1752600"/>
            <a:ext cx="3733800" cy="4114800"/>
          </a:xfrm>
        </p:spPr>
        <p:txBody>
          <a:bodyPr>
            <a:normAutofit/>
          </a:bodyPr>
          <a:lstStyle/>
          <a:p>
            <a:pPr lvl="0"/>
            <a:endParaRPr lang="tr-TR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DD89B-2F6A-445F-965C-920C7A55347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27" name="2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E5C25-30D9-4D40-9B2E-C4B621F20EEC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5" name="18 Altbilgi Yer Tutucusu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1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48CA0-9EEC-4445-A367-7C011854E4C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üz Bağlayıcı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5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4504B-53BA-4628-8309-966867ABC864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7" name="1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1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2F0C4-1C29-45C9-BF89-CB6735264E5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1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4A750-9757-48B1-95D3-B246B8555D47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6" name="2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8612D-CA52-4C66-A4FB-A07160C70E2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28 Başlık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5" name="24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28" name="27 İçerik Yer Tutucusu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8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108A7-106D-4378-AB30-1AEC00269C1E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9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5831F-D5FF-4192-A98F-662E5C324CD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1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DC04-939A-45E0-8845-2A656E8E94A6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4" name="2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CA717-474F-4538-9474-DEB38483E1F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01B59-C44D-4EEE-8229-01797869120A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3" name="2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2921E-FAE6-43BB-BE1B-35BB3FA63BA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üz Bağlayıcı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Başlık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34BDA-D269-4C1F-96BA-E1EFD083DB48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7" name="2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0F7F6-4284-45E2-A3BD-474826A4FEA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tr-TR" noProof="0" smtClean="0"/>
              <a:t>Resim eklemek için simgeyi tıklatın</a:t>
            </a:r>
            <a:endParaRPr lang="en-US" noProof="0" dirty="0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48974-B6F6-48DF-8452-F27EC7B69D08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DA763-4B02-4282-97F2-40CEDEBB870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197" name="7 Metin Yer Tutucusu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smtClean="0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B45240-0B69-46D0-80E6-7043A2EEF615}" type="datetimeFigureOut">
              <a:rPr lang="tr-TR"/>
              <a:pPr>
                <a:defRPr/>
              </a:pPr>
              <a:t>15.02.2011</a:t>
            </a:fld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038C42-9078-45FB-A179-C6FB8B1E056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10" name="9 Başlık Yer Tutucusu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2" r:id="rId4"/>
    <p:sldLayoutId id="2147483868" r:id="rId5"/>
    <p:sldLayoutId id="2147483863" r:id="rId6"/>
    <p:sldLayoutId id="2147483869" r:id="rId7"/>
    <p:sldLayoutId id="2147483870" r:id="rId8"/>
    <p:sldLayoutId id="2147483871" r:id="rId9"/>
    <p:sldLayoutId id="2147483864" r:id="rId10"/>
    <p:sldLayoutId id="2147483872" r:id="rId11"/>
    <p:sldLayoutId id="2147483873" r:id="rId12"/>
    <p:sldLayoutId id="214748387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gi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ocodile-clips.com/absorb/AM4/sample/media/KCA004parallelogrammodel.czm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31.gif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slide" Target="slide30.xml"/><Relationship Id="rId5" Type="http://schemas.openxmlformats.org/officeDocument/2006/relationships/image" Target="../media/image6.gif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slide" Target="slide30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31.gif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slide" Target="slide30.xml"/><Relationship Id="rId5" Type="http://schemas.openxmlformats.org/officeDocument/2006/relationships/image" Target="../media/image6.gif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6.gif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ChangeArrowheads="1"/>
          </p:cNvSpPr>
          <p:nvPr/>
        </p:nvSpPr>
        <p:spPr bwMode="auto">
          <a:xfrm>
            <a:off x="304800" y="3048000"/>
            <a:ext cx="1371600" cy="1371600"/>
          </a:xfrm>
          <a:prstGeom prst="parallelogram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8371" name="AutoShape 3"/>
          <p:cNvSpPr>
            <a:spLocks noChangeArrowheads="1"/>
          </p:cNvSpPr>
          <p:nvPr/>
        </p:nvSpPr>
        <p:spPr bwMode="auto">
          <a:xfrm>
            <a:off x="2362200" y="4191000"/>
            <a:ext cx="914400" cy="1143000"/>
          </a:xfrm>
          <a:prstGeom prst="octagon">
            <a:avLst>
              <a:gd name="adj" fmla="val 29287"/>
            </a:avLst>
          </a:prstGeom>
          <a:solidFill>
            <a:srgbClr val="F97F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8372" name="AutoShape 4"/>
          <p:cNvSpPr>
            <a:spLocks noChangeArrowheads="1"/>
          </p:cNvSpPr>
          <p:nvPr/>
        </p:nvSpPr>
        <p:spPr bwMode="auto">
          <a:xfrm>
            <a:off x="990600" y="5410200"/>
            <a:ext cx="1219200" cy="990600"/>
          </a:xfrm>
          <a:prstGeom prst="triangle">
            <a:avLst>
              <a:gd name="adj" fmla="val 50000"/>
            </a:avLst>
          </a:prstGeom>
          <a:solidFill>
            <a:srgbClr val="F97F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8373" name="AutoShape 5"/>
          <p:cNvSpPr>
            <a:spLocks noChangeArrowheads="1"/>
          </p:cNvSpPr>
          <p:nvPr/>
        </p:nvSpPr>
        <p:spPr bwMode="auto">
          <a:xfrm>
            <a:off x="4953000" y="4648200"/>
            <a:ext cx="1066800" cy="9906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97F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58374" name="AutoShape 6"/>
          <p:cNvSpPr>
            <a:spLocks noChangeArrowheads="1"/>
          </p:cNvSpPr>
          <p:nvPr/>
        </p:nvSpPr>
        <p:spPr bwMode="auto">
          <a:xfrm>
            <a:off x="3962400" y="762000"/>
            <a:ext cx="1676400" cy="1371600"/>
          </a:xfrm>
          <a:prstGeom prst="roundRect">
            <a:avLst>
              <a:gd name="adj" fmla="val 16667"/>
            </a:avLst>
          </a:prstGeom>
          <a:solidFill>
            <a:srgbClr val="F97F1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7162800" y="3124200"/>
            <a:ext cx="1143000" cy="1295400"/>
          </a:xfrm>
          <a:prstGeom prst="rect">
            <a:avLst/>
          </a:prstGeom>
          <a:solidFill>
            <a:srgbClr val="F97F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8376" name="AutoShape 8"/>
          <p:cNvSpPr>
            <a:spLocks noChangeArrowheads="1"/>
          </p:cNvSpPr>
          <p:nvPr/>
        </p:nvSpPr>
        <p:spPr bwMode="auto">
          <a:xfrm>
            <a:off x="3276600" y="5257800"/>
            <a:ext cx="1143000" cy="1219200"/>
          </a:xfrm>
          <a:prstGeom prst="diamond">
            <a:avLst/>
          </a:prstGeom>
          <a:solidFill>
            <a:srgbClr val="F97F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8377" name="AutoShape 9"/>
          <p:cNvSpPr>
            <a:spLocks noChangeArrowheads="1"/>
          </p:cNvSpPr>
          <p:nvPr/>
        </p:nvSpPr>
        <p:spPr bwMode="auto">
          <a:xfrm>
            <a:off x="7162800" y="762000"/>
            <a:ext cx="1066800" cy="15240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97F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8378" name="AutoShape 10"/>
          <p:cNvSpPr>
            <a:spLocks noChangeArrowheads="1"/>
          </p:cNvSpPr>
          <p:nvPr/>
        </p:nvSpPr>
        <p:spPr bwMode="auto">
          <a:xfrm>
            <a:off x="1066800" y="533400"/>
            <a:ext cx="1828800" cy="914400"/>
          </a:xfrm>
          <a:prstGeom prst="pentagon">
            <a:avLst/>
          </a:prstGeom>
          <a:solidFill>
            <a:srgbClr val="F97F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8379" name="AutoShape 11"/>
          <p:cNvSpPr>
            <a:spLocks noChangeArrowheads="1"/>
          </p:cNvSpPr>
          <p:nvPr/>
        </p:nvSpPr>
        <p:spPr bwMode="auto">
          <a:xfrm>
            <a:off x="6629400" y="5638800"/>
            <a:ext cx="1676400" cy="838200"/>
          </a:xfrm>
          <a:prstGeom prst="plus">
            <a:avLst>
              <a:gd name="adj" fmla="val 25000"/>
            </a:avLst>
          </a:prstGeom>
          <a:solidFill>
            <a:srgbClr val="F97F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19468" name="WordArt 12"/>
          <p:cNvSpPr>
            <a:spLocks noChangeArrowheads="1" noChangeShapeType="1" noTextEdit="1"/>
          </p:cNvSpPr>
          <p:nvPr/>
        </p:nvSpPr>
        <p:spPr bwMode="auto">
          <a:xfrm>
            <a:off x="2895600" y="3124200"/>
            <a:ext cx="3352800" cy="7810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tr-T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çokgenler</a:t>
            </a:r>
          </a:p>
        </p:txBody>
      </p:sp>
      <p:pic>
        <p:nvPicPr>
          <p:cNvPr id="19469" name="Picture 14" descr="C:\Belgelerim\hareketlizip\ASUN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908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6" descr="C:\Belgelerim\hareketlizip\ASUN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1242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8" descr="C:\Belgelerim\hareketlizip\ASUN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2004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20" descr="C:\Belgelerim\hareketlizip\ASUN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5146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22" descr="C:\Belgelerim\hareketlizip\ASUN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24" descr="C:\Belgelerim\hareketlizip\ASUN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4384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  <p:bldP spid="58371" grpId="0" animBg="1"/>
      <p:bldP spid="58372" grpId="0" animBg="1"/>
      <p:bldP spid="58373" grpId="0" animBg="1"/>
      <p:bldP spid="58374" grpId="0" animBg="1"/>
      <p:bldP spid="58375" grpId="0" animBg="1"/>
      <p:bldP spid="58376" grpId="0" animBg="1"/>
      <p:bldP spid="58377" grpId="0" animBg="1"/>
      <p:bldP spid="58378" grpId="0" animBg="1"/>
      <p:bldP spid="5837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2530475" cy="4895850"/>
          </a:xfrm>
        </p:spPr>
        <p:txBody>
          <a:bodyPr/>
          <a:lstStyle/>
          <a:p>
            <a:pPr eaLnBrk="1" hangingPunct="1"/>
            <a:endParaRPr lang="tr-TR" smtClean="0"/>
          </a:p>
          <a:p>
            <a:pPr eaLnBrk="1" hangingPunct="1"/>
            <a:endParaRPr lang="tr-TR" smtClean="0"/>
          </a:p>
          <a:p>
            <a:pPr eaLnBrk="1" hangingPunct="1"/>
            <a:endParaRPr lang="tr-TR" smtClean="0"/>
          </a:p>
        </p:txBody>
      </p:sp>
      <p:sp>
        <p:nvSpPr>
          <p:cNvPr id="27651" name="Line 5"/>
          <p:cNvSpPr>
            <a:spLocks noChangeShapeType="1"/>
          </p:cNvSpPr>
          <p:nvPr/>
        </p:nvSpPr>
        <p:spPr bwMode="auto">
          <a:xfrm flipH="1" flipV="1">
            <a:off x="5364163" y="1773238"/>
            <a:ext cx="136842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27652" name="Line 6"/>
          <p:cNvSpPr>
            <a:spLocks noChangeShapeType="1"/>
          </p:cNvSpPr>
          <p:nvPr/>
        </p:nvSpPr>
        <p:spPr bwMode="auto">
          <a:xfrm flipV="1">
            <a:off x="6732588" y="2492375"/>
            <a:ext cx="2016125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27653" name="Line 7"/>
          <p:cNvSpPr>
            <a:spLocks noChangeShapeType="1"/>
          </p:cNvSpPr>
          <p:nvPr/>
        </p:nvSpPr>
        <p:spPr bwMode="auto">
          <a:xfrm flipV="1">
            <a:off x="5940425" y="1844675"/>
            <a:ext cx="503238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7654" name="Line 9"/>
          <p:cNvSpPr>
            <a:spLocks noChangeShapeType="1"/>
          </p:cNvSpPr>
          <p:nvPr/>
        </p:nvSpPr>
        <p:spPr bwMode="auto">
          <a:xfrm flipV="1">
            <a:off x="6443663" y="1557338"/>
            <a:ext cx="12954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7655" name="Line 10"/>
          <p:cNvSpPr>
            <a:spLocks noChangeShapeType="1"/>
          </p:cNvSpPr>
          <p:nvPr/>
        </p:nvSpPr>
        <p:spPr bwMode="auto">
          <a:xfrm>
            <a:off x="7667625" y="1557338"/>
            <a:ext cx="28892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7656" name="Line 11"/>
          <p:cNvSpPr>
            <a:spLocks noChangeShapeType="1"/>
          </p:cNvSpPr>
          <p:nvPr/>
        </p:nvSpPr>
        <p:spPr bwMode="auto">
          <a:xfrm flipH="1">
            <a:off x="7885113" y="2060575"/>
            <a:ext cx="71437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7657" name="WordArt 14"/>
          <p:cNvSpPr>
            <a:spLocks noChangeArrowheads="1" noChangeShapeType="1" noTextEdit="1"/>
          </p:cNvSpPr>
          <p:nvPr/>
        </p:nvSpPr>
        <p:spPr bwMode="auto">
          <a:xfrm>
            <a:off x="5651500" y="2492375"/>
            <a:ext cx="2889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27658" name="WordArt 15"/>
          <p:cNvSpPr>
            <a:spLocks noChangeArrowheads="1" noChangeShapeType="1" noTextEdit="1"/>
          </p:cNvSpPr>
          <p:nvPr/>
        </p:nvSpPr>
        <p:spPr bwMode="auto">
          <a:xfrm>
            <a:off x="6443663" y="3789363"/>
            <a:ext cx="2889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27659" name="WordArt 16"/>
          <p:cNvSpPr>
            <a:spLocks noChangeArrowheads="1" noChangeShapeType="1" noTextEdit="1"/>
          </p:cNvSpPr>
          <p:nvPr/>
        </p:nvSpPr>
        <p:spPr bwMode="auto">
          <a:xfrm>
            <a:off x="7885113" y="3141663"/>
            <a:ext cx="2889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27660" name="WordArt 17"/>
          <p:cNvSpPr>
            <a:spLocks noChangeArrowheads="1" noChangeShapeType="1" noTextEdit="1"/>
          </p:cNvSpPr>
          <p:nvPr/>
        </p:nvSpPr>
        <p:spPr bwMode="auto">
          <a:xfrm>
            <a:off x="7667625" y="1196975"/>
            <a:ext cx="217488" cy="379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</a:t>
            </a:r>
          </a:p>
        </p:txBody>
      </p:sp>
      <p:sp>
        <p:nvSpPr>
          <p:cNvPr id="27661" name="WordArt 18"/>
          <p:cNvSpPr>
            <a:spLocks noChangeArrowheads="1" noChangeShapeType="1" noTextEdit="1"/>
          </p:cNvSpPr>
          <p:nvPr/>
        </p:nvSpPr>
        <p:spPr bwMode="auto">
          <a:xfrm>
            <a:off x="6227763" y="1557338"/>
            <a:ext cx="114300" cy="450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F</a:t>
            </a:r>
          </a:p>
        </p:txBody>
      </p:sp>
      <p:sp>
        <p:nvSpPr>
          <p:cNvPr id="27662" name="WordArt 19"/>
          <p:cNvSpPr>
            <a:spLocks noChangeArrowheads="1" noChangeShapeType="1" noTextEdit="1"/>
          </p:cNvSpPr>
          <p:nvPr/>
        </p:nvSpPr>
        <p:spPr bwMode="auto">
          <a:xfrm>
            <a:off x="8101013" y="1844675"/>
            <a:ext cx="2873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D</a:t>
            </a:r>
          </a:p>
        </p:txBody>
      </p:sp>
      <p:sp>
        <p:nvSpPr>
          <p:cNvPr id="27663" name="Line 20"/>
          <p:cNvSpPr>
            <a:spLocks noChangeShapeType="1"/>
          </p:cNvSpPr>
          <p:nvPr/>
        </p:nvSpPr>
        <p:spPr bwMode="auto">
          <a:xfrm flipH="1" flipV="1">
            <a:off x="6443663" y="1773238"/>
            <a:ext cx="288925" cy="2016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7664" name="Line 21"/>
          <p:cNvSpPr>
            <a:spLocks noChangeShapeType="1"/>
          </p:cNvSpPr>
          <p:nvPr/>
        </p:nvSpPr>
        <p:spPr bwMode="auto">
          <a:xfrm flipV="1">
            <a:off x="6804025" y="2060575"/>
            <a:ext cx="1152525" cy="18002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7665" name="Line 22"/>
          <p:cNvSpPr>
            <a:spLocks noChangeShapeType="1"/>
          </p:cNvSpPr>
          <p:nvPr/>
        </p:nvSpPr>
        <p:spPr bwMode="auto">
          <a:xfrm>
            <a:off x="5940425" y="2636838"/>
            <a:ext cx="2016125" cy="431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7666" name="Text Box 23"/>
          <p:cNvSpPr txBox="1">
            <a:spLocks noChangeArrowheads="1"/>
          </p:cNvSpPr>
          <p:nvPr/>
        </p:nvSpPr>
        <p:spPr bwMode="auto">
          <a:xfrm>
            <a:off x="323850" y="304800"/>
            <a:ext cx="5040313" cy="641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A, B, C, D, E, F noktalarına çokgenin köşeleri,</a:t>
            </a:r>
          </a:p>
          <a:p>
            <a:pPr>
              <a:spcBef>
                <a:spcPct val="50000"/>
              </a:spcBef>
            </a:pPr>
            <a:endParaRPr lang="tr-TR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tr-TR" sz="2000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tr-TR" sz="2000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endParaRPr lang="en-US" sz="2000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endParaRPr lang="en-US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endParaRPr lang="en-US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endParaRPr lang="en-US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endParaRPr lang="en-US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endParaRPr lang="en-US">
              <a:latin typeface="Franklin Gothic Book" pitchFamily="34" charset="0"/>
              <a:cs typeface="Arial" charset="0"/>
            </a:endParaRP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304800" y="4114800"/>
            <a:ext cx="4876800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Ardışık olmayan iki köşeyi birleştiren doğru parçasına </a:t>
            </a:r>
            <a:r>
              <a:rPr lang="tr-TR" sz="2000" b="1">
                <a:solidFill>
                  <a:srgbClr val="FF3300"/>
                </a:solidFill>
                <a:latin typeface="Comic Sans MS" pitchFamily="66" charset="0"/>
              </a:rPr>
              <a:t>köşegen</a:t>
            </a:r>
            <a:r>
              <a:rPr lang="tr-TR" sz="2000">
                <a:latin typeface="Comic Sans MS" pitchFamily="66" charset="0"/>
              </a:rPr>
              <a:t> denir.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BF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,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BD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 gibi......</a:t>
            </a:r>
          </a:p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		</a:t>
            </a:r>
            <a:endParaRPr 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tr-TR">
              <a:latin typeface="Comic Sans MS" pitchFamily="66" charset="0"/>
            </a:endParaRPr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457200" y="1828800"/>
            <a:ext cx="426720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omic Sans MS" pitchFamily="66" charset="0"/>
                <a:cs typeface="Arial" charset="0"/>
              </a:rPr>
              <a:t>[</a:t>
            </a:r>
            <a:r>
              <a:rPr lang="tr-TR" sz="2000">
                <a:latin typeface="Comic Sans MS" pitchFamily="66" charset="0"/>
                <a:cs typeface="Arial" charset="0"/>
              </a:rPr>
              <a:t>AB</a:t>
            </a:r>
            <a:r>
              <a:rPr lang="en-US" sz="2000">
                <a:latin typeface="Comic Sans MS" pitchFamily="66" charset="0"/>
                <a:cs typeface="Arial" charset="0"/>
              </a:rPr>
              <a:t>]</a:t>
            </a:r>
            <a:r>
              <a:rPr lang="tr-TR" sz="2000">
                <a:latin typeface="Comic Sans MS" pitchFamily="66" charset="0"/>
                <a:cs typeface="Arial" charset="0"/>
              </a:rPr>
              <a:t>,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BC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,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CD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,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DE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,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EF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 ve 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FA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 doğru parçalarına, </a:t>
            </a:r>
            <a:r>
              <a:rPr lang="tr-TR" sz="2000" b="1">
                <a:solidFill>
                  <a:srgbClr val="FF3300"/>
                </a:solidFill>
                <a:latin typeface="Comic Sans MS" pitchFamily="66" charset="0"/>
              </a:rPr>
              <a:t>çokgenin kenarları</a:t>
            </a:r>
            <a:r>
              <a:rPr lang="tr-TR" sz="2000">
                <a:latin typeface="Comic Sans MS" pitchFamily="66" charset="0"/>
              </a:rPr>
              <a:t> denir. </a:t>
            </a:r>
          </a:p>
          <a:p>
            <a:pPr>
              <a:spcBef>
                <a:spcPct val="50000"/>
              </a:spcBef>
            </a:pPr>
            <a:endParaRPr lang="tr-TR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tr-TR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7" grpId="0" autoUpdateAnimBg="0"/>
      <p:bldP spid="1333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dirty="0" smtClean="0"/>
              <a:t>DÜZGÜN ÇOKGENLER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dirty="0" smtClean="0"/>
              <a:t>Kenar uzunlukları eşit ve iç açılarının ölçüleri eşit olan çokgenlerdir.</a:t>
            </a:r>
          </a:p>
          <a:p>
            <a:pPr eaLnBrk="1" hangingPunct="1">
              <a:defRPr/>
            </a:pPr>
            <a:endParaRPr lang="tr-TR" dirty="0" smtClean="0"/>
          </a:p>
          <a:p>
            <a:pPr eaLnBrk="1" hangingPunct="1">
              <a:defRPr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Köşegen sayısı</a:t>
            </a:r>
            <a:r>
              <a:rPr lang="tr-TR" dirty="0" smtClean="0">
                <a:latin typeface="Comic Sans MS" pitchFamily="66" charset="0"/>
              </a:rPr>
              <a:t> = n (n-3) /2</a:t>
            </a:r>
          </a:p>
          <a:p>
            <a:pPr eaLnBrk="1" hangingPunct="1">
              <a:defRPr/>
            </a:pPr>
            <a:r>
              <a:rPr lang="tr-TR" dirty="0" smtClean="0">
                <a:latin typeface="Comic Sans MS" pitchFamily="66" charset="0"/>
              </a:rPr>
              <a:t>Bir iç açı ölçüsü = (n-2). 180 </a:t>
            </a:r>
            <a:r>
              <a:rPr lang="tr-TR" smtClean="0">
                <a:latin typeface="Comic Sans MS" pitchFamily="66" charset="0"/>
              </a:rPr>
              <a:t>/ n</a:t>
            </a:r>
            <a:endParaRPr lang="tr-TR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tr-TR" dirty="0" smtClean="0">
                <a:latin typeface="Comic Sans MS" pitchFamily="66" charset="0"/>
              </a:rPr>
              <a:t>Bir dış açı ölçüsü = 360 / n</a:t>
            </a:r>
          </a:p>
          <a:p>
            <a:pPr eaLnBrk="1" hangingPunct="1"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7" descr="KCA004irregular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762000"/>
            <a:ext cx="3733800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5940425" y="5876925"/>
            <a:ext cx="24479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cxnSp>
        <p:nvCxnSpPr>
          <p:cNvPr id="2053" name="AutoShape 4"/>
          <p:cNvCxnSpPr>
            <a:cxnSpLocks noChangeShapeType="1"/>
          </p:cNvCxnSpPr>
          <p:nvPr/>
        </p:nvCxnSpPr>
        <p:spPr bwMode="auto">
          <a:xfrm flipV="1">
            <a:off x="4267200" y="1196975"/>
            <a:ext cx="1600200" cy="57150"/>
          </a:xfrm>
          <a:prstGeom prst="straightConnector1">
            <a:avLst/>
          </a:prstGeom>
          <a:noFill/>
          <a:ln w="28575">
            <a:solidFill>
              <a:srgbClr val="000080"/>
            </a:solidFill>
            <a:round/>
            <a:headEnd type="oval" w="med" len="med"/>
            <a:tailEnd type="triangle" w="med" len="med"/>
          </a:ln>
        </p:spPr>
      </p:cxn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477000" y="838200"/>
            <a:ext cx="2209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İç açı</a:t>
            </a:r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>
            <a:off x="4648200" y="2057400"/>
            <a:ext cx="1524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553200" y="1676400"/>
            <a:ext cx="2057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dış açı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258888" y="4149725"/>
            <a:ext cx="6477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dış açı + iç açı=180</a:t>
            </a:r>
            <a:r>
              <a:rPr lang="tr-TR">
                <a:latin typeface="Franklin Gothic Book" pitchFamily="34" charset="0"/>
                <a:cs typeface="Arial" charset="0"/>
              </a:rPr>
              <a:t>°</a:t>
            </a:r>
            <a:endParaRPr lang="tr-TR">
              <a:latin typeface="Franklin Gothic Book" pitchFamily="34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116013" y="5589588"/>
            <a:ext cx="52562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Dış açı=</a:t>
            </a:r>
          </a:p>
        </p:txBody>
      </p:sp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2643188" y="5380038"/>
          <a:ext cx="936625" cy="1057275"/>
        </p:xfrm>
        <a:graphic>
          <a:graphicData uri="http://schemas.openxmlformats.org/presentationml/2006/ole">
            <p:oleObj spid="_x0000_s2050" name="Denklem" r:id="rId4" imgW="495000" imgH="558720" progId="Equation.3">
              <p:embed/>
            </p:oleObj>
          </a:graphicData>
        </a:graphic>
      </p:graphicFrame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651500" y="6092825"/>
            <a:ext cx="2089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6084888" y="5876925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 i="1">
                <a:latin typeface="Franklin Gothic Book" pitchFamily="34" charset="0"/>
              </a:rPr>
              <a:t>n: kenar sayısı</a:t>
            </a:r>
          </a:p>
        </p:txBody>
      </p:sp>
      <p:pic>
        <p:nvPicPr>
          <p:cNvPr id="23573" name="Picture 21" descr="C:\Belgelerim\ani2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905000"/>
            <a:ext cx="11430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4" name="Picture 22" descr="C:\Belgelerim\ani2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990600"/>
            <a:ext cx="11430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8" grpId="0" animBg="1"/>
      <p:bldP spid="23557" grpId="0" autoUpdateAnimBg="0"/>
      <p:bldP spid="23559" grpId="0" autoUpdateAnimBg="0"/>
      <p:bldP spid="23560" grpId="0" autoUpdateAnimBg="0"/>
      <p:bldP spid="23561" grpId="0" autoUpdateAnimBg="0"/>
      <p:bldP spid="23565" grpId="0" autoUpdateAnimBg="0"/>
      <p:bldP spid="2356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2000250"/>
            <a:ext cx="68262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2 Metin kutusu"/>
          <p:cNvSpPr txBox="1">
            <a:spLocks noChangeArrowheads="1"/>
          </p:cNvSpPr>
          <p:nvPr/>
        </p:nvSpPr>
        <p:spPr bwMode="auto">
          <a:xfrm>
            <a:off x="428625" y="785813"/>
            <a:ext cx="207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/>
              <a:t>SORU: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9175" y="1428750"/>
            <a:ext cx="5481638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3 Metin kutusu"/>
          <p:cNvSpPr txBox="1">
            <a:spLocks noChangeArrowheads="1"/>
          </p:cNvSpPr>
          <p:nvPr/>
        </p:nvSpPr>
        <p:spPr bwMode="auto">
          <a:xfrm>
            <a:off x="428625" y="785813"/>
            <a:ext cx="207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/>
              <a:t>SORU: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763" y="2295525"/>
            <a:ext cx="5253037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2 Metin kutusu"/>
          <p:cNvSpPr txBox="1">
            <a:spLocks noChangeArrowheads="1"/>
          </p:cNvSpPr>
          <p:nvPr/>
        </p:nvSpPr>
        <p:spPr bwMode="auto">
          <a:xfrm>
            <a:off x="428625" y="785813"/>
            <a:ext cx="207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/>
              <a:t>SORU: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2700338" y="765175"/>
            <a:ext cx="41052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987675" y="836613"/>
            <a:ext cx="23764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Comic Sans MS" pitchFamily="66" charset="0"/>
              </a:rPr>
              <a:t>KARE</a:t>
            </a:r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900113" y="1916113"/>
            <a:ext cx="1727200" cy="172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2484438" y="3500438"/>
            <a:ext cx="142875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2774" name="Rectangle 8"/>
          <p:cNvSpPr>
            <a:spLocks noChangeArrowheads="1"/>
          </p:cNvSpPr>
          <p:nvPr/>
        </p:nvSpPr>
        <p:spPr bwMode="auto">
          <a:xfrm>
            <a:off x="900113" y="1916113"/>
            <a:ext cx="142875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2775" name="Rectangle 9"/>
          <p:cNvSpPr>
            <a:spLocks noChangeArrowheads="1"/>
          </p:cNvSpPr>
          <p:nvPr/>
        </p:nvSpPr>
        <p:spPr bwMode="auto">
          <a:xfrm>
            <a:off x="2484438" y="1916113"/>
            <a:ext cx="142875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2776" name="Rectangle 10"/>
          <p:cNvSpPr>
            <a:spLocks noChangeArrowheads="1"/>
          </p:cNvSpPr>
          <p:nvPr/>
        </p:nvSpPr>
        <p:spPr bwMode="auto">
          <a:xfrm>
            <a:off x="900113" y="3500438"/>
            <a:ext cx="142875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2777" name="Line 11"/>
          <p:cNvSpPr>
            <a:spLocks noChangeShapeType="1"/>
          </p:cNvSpPr>
          <p:nvPr/>
        </p:nvSpPr>
        <p:spPr bwMode="auto">
          <a:xfrm flipV="1">
            <a:off x="900113" y="1916113"/>
            <a:ext cx="1727200" cy="1728787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2778" name="Line 12"/>
          <p:cNvSpPr>
            <a:spLocks noChangeShapeType="1"/>
          </p:cNvSpPr>
          <p:nvPr/>
        </p:nvSpPr>
        <p:spPr bwMode="auto">
          <a:xfrm>
            <a:off x="900113" y="1916113"/>
            <a:ext cx="1727200" cy="1728787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2779" name="Text Box 14"/>
          <p:cNvSpPr txBox="1">
            <a:spLocks noChangeArrowheads="1"/>
          </p:cNvSpPr>
          <p:nvPr/>
        </p:nvSpPr>
        <p:spPr bwMode="auto">
          <a:xfrm>
            <a:off x="611188" y="3573463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A</a:t>
            </a:r>
          </a:p>
        </p:txBody>
      </p:sp>
      <p:sp>
        <p:nvSpPr>
          <p:cNvPr id="32780" name="Text Box 15"/>
          <p:cNvSpPr txBox="1">
            <a:spLocks noChangeArrowheads="1"/>
          </p:cNvSpPr>
          <p:nvPr/>
        </p:nvSpPr>
        <p:spPr bwMode="auto">
          <a:xfrm>
            <a:off x="2484438" y="3644900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B</a:t>
            </a:r>
          </a:p>
        </p:txBody>
      </p:sp>
      <p:sp>
        <p:nvSpPr>
          <p:cNvPr id="32781" name="Text Box 16"/>
          <p:cNvSpPr txBox="1">
            <a:spLocks noChangeArrowheads="1"/>
          </p:cNvSpPr>
          <p:nvPr/>
        </p:nvSpPr>
        <p:spPr bwMode="auto">
          <a:xfrm>
            <a:off x="2555875" y="1628775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C</a:t>
            </a:r>
          </a:p>
        </p:txBody>
      </p:sp>
      <p:sp>
        <p:nvSpPr>
          <p:cNvPr id="32782" name="Text Box 18"/>
          <p:cNvSpPr txBox="1">
            <a:spLocks noChangeArrowheads="1"/>
          </p:cNvSpPr>
          <p:nvPr/>
        </p:nvSpPr>
        <p:spPr bwMode="auto">
          <a:xfrm>
            <a:off x="611188" y="1628775"/>
            <a:ext cx="5032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D</a:t>
            </a:r>
          </a:p>
        </p:txBody>
      </p:sp>
      <p:sp>
        <p:nvSpPr>
          <p:cNvPr id="32783" name="Text Box 19"/>
          <p:cNvSpPr txBox="1">
            <a:spLocks noChangeArrowheads="1"/>
          </p:cNvSpPr>
          <p:nvPr/>
        </p:nvSpPr>
        <p:spPr bwMode="auto">
          <a:xfrm>
            <a:off x="1547813" y="2781300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O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3132138" y="2209800"/>
            <a:ext cx="60118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Comic Sans MS" pitchFamily="66" charset="0"/>
              </a:rPr>
              <a:t>Kenar uzunlukları eşit olan dikdörtgene </a:t>
            </a:r>
            <a:r>
              <a:rPr lang="tr-TR" sz="2400" i="1">
                <a:solidFill>
                  <a:srgbClr val="FF3300"/>
                </a:solidFill>
                <a:latin typeface="Comic Sans MS" pitchFamily="66" charset="0"/>
              </a:rPr>
              <a:t>kare</a:t>
            </a:r>
            <a:r>
              <a:rPr lang="tr-TR" sz="2400">
                <a:latin typeface="Comic Sans MS" pitchFamily="66" charset="0"/>
              </a:rPr>
              <a:t> denir.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2209800" y="4343400"/>
            <a:ext cx="5327650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|</a:t>
            </a:r>
            <a:r>
              <a:rPr lang="tr-TR" sz="2400">
                <a:latin typeface="Comic Sans MS" pitchFamily="66" charset="0"/>
              </a:rPr>
              <a:t>AB</a:t>
            </a:r>
            <a:r>
              <a:rPr lang="en-US">
                <a:latin typeface="Comic Sans MS" pitchFamily="66" charset="0"/>
              </a:rPr>
              <a:t>|</a:t>
            </a:r>
            <a:r>
              <a:rPr lang="tr-TR">
                <a:latin typeface="Comic Sans MS" pitchFamily="66" charset="0"/>
              </a:rPr>
              <a:t> </a:t>
            </a:r>
            <a:r>
              <a:rPr lang="tr-TR" sz="2400">
                <a:latin typeface="Comic Sans MS" pitchFamily="66" charset="0"/>
              </a:rPr>
              <a:t>= </a:t>
            </a:r>
            <a:r>
              <a:rPr lang="en-US">
                <a:latin typeface="Comic Sans MS" pitchFamily="66" charset="0"/>
              </a:rPr>
              <a:t>|</a:t>
            </a:r>
            <a:r>
              <a:rPr lang="tr-TR" sz="2400">
                <a:latin typeface="Comic Sans MS" pitchFamily="66" charset="0"/>
              </a:rPr>
              <a:t>BC</a:t>
            </a:r>
            <a:r>
              <a:rPr lang="en-US">
                <a:latin typeface="Comic Sans MS" pitchFamily="66" charset="0"/>
              </a:rPr>
              <a:t>|</a:t>
            </a:r>
            <a:r>
              <a:rPr lang="tr-TR" sz="2400">
                <a:latin typeface="Comic Sans MS" pitchFamily="66" charset="0"/>
              </a:rPr>
              <a:t> = </a:t>
            </a:r>
            <a:r>
              <a:rPr lang="en-US">
                <a:latin typeface="Comic Sans MS" pitchFamily="66" charset="0"/>
              </a:rPr>
              <a:t>|</a:t>
            </a:r>
            <a:r>
              <a:rPr lang="tr-TR" sz="2400">
                <a:latin typeface="Comic Sans MS" pitchFamily="66" charset="0"/>
              </a:rPr>
              <a:t>CD</a:t>
            </a:r>
            <a:r>
              <a:rPr lang="en-US">
                <a:latin typeface="Comic Sans MS" pitchFamily="66" charset="0"/>
              </a:rPr>
              <a:t>|</a:t>
            </a:r>
            <a:r>
              <a:rPr lang="tr-TR" sz="2400">
                <a:latin typeface="Comic Sans MS" pitchFamily="66" charset="0"/>
              </a:rPr>
              <a:t> = </a:t>
            </a:r>
            <a:r>
              <a:rPr lang="en-US">
                <a:latin typeface="Comic Sans MS" pitchFamily="66" charset="0"/>
              </a:rPr>
              <a:t>|</a:t>
            </a:r>
            <a:r>
              <a:rPr lang="tr-TR" sz="2400">
                <a:latin typeface="Comic Sans MS" pitchFamily="66" charset="0"/>
              </a:rPr>
              <a:t>DA</a:t>
            </a:r>
            <a:r>
              <a:rPr lang="en-US">
                <a:latin typeface="Comic Sans MS" pitchFamily="66" charset="0"/>
              </a:rPr>
              <a:t>|</a:t>
            </a:r>
            <a:r>
              <a:rPr lang="tr-TR" sz="2400">
                <a:latin typeface="Comic Sans MS" pitchFamily="66" charset="0"/>
              </a:rPr>
              <a:t> ve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[</a:t>
            </a:r>
            <a:r>
              <a:rPr lang="tr-TR" sz="2400">
                <a:latin typeface="Comic Sans MS" pitchFamily="66" charset="0"/>
              </a:rPr>
              <a:t>AB</a:t>
            </a:r>
            <a:r>
              <a:rPr lang="en-US">
                <a:latin typeface="Comic Sans MS" pitchFamily="66" charset="0"/>
              </a:rPr>
              <a:t>]</a:t>
            </a:r>
            <a:r>
              <a:rPr lang="tr-TR">
                <a:latin typeface="Comic Sans MS" pitchFamily="66" charset="0"/>
              </a:rPr>
              <a:t> </a:t>
            </a:r>
            <a:r>
              <a:rPr lang="tr-TR" sz="2400">
                <a:latin typeface="Comic Sans MS" pitchFamily="66" charset="0"/>
              </a:rPr>
              <a:t>// </a:t>
            </a:r>
            <a:r>
              <a:rPr lang="en-US">
                <a:latin typeface="Comic Sans MS" pitchFamily="66" charset="0"/>
              </a:rPr>
              <a:t>[</a:t>
            </a:r>
            <a:r>
              <a:rPr lang="tr-TR" sz="2400">
                <a:latin typeface="Comic Sans MS" pitchFamily="66" charset="0"/>
              </a:rPr>
              <a:t>DC</a:t>
            </a:r>
            <a:r>
              <a:rPr lang="en-US">
                <a:latin typeface="Comic Sans MS" pitchFamily="66" charset="0"/>
              </a:rPr>
              <a:t>]</a:t>
            </a:r>
            <a:r>
              <a:rPr lang="tr-TR" sz="2400">
                <a:latin typeface="Comic Sans MS" pitchFamily="66" charset="0"/>
              </a:rPr>
              <a:t>, </a:t>
            </a:r>
            <a:r>
              <a:rPr lang="en-US">
                <a:latin typeface="Comic Sans MS" pitchFamily="66" charset="0"/>
              </a:rPr>
              <a:t>[</a:t>
            </a:r>
            <a:r>
              <a:rPr lang="tr-TR" sz="2400">
                <a:latin typeface="Comic Sans MS" pitchFamily="66" charset="0"/>
              </a:rPr>
              <a:t>CB</a:t>
            </a:r>
            <a:r>
              <a:rPr lang="en-US">
                <a:latin typeface="Comic Sans MS" pitchFamily="66" charset="0"/>
              </a:rPr>
              <a:t>]</a:t>
            </a:r>
            <a:r>
              <a:rPr lang="tr-TR" sz="2400">
                <a:latin typeface="Comic Sans MS" pitchFamily="66" charset="0"/>
              </a:rPr>
              <a:t> // </a:t>
            </a:r>
            <a:r>
              <a:rPr lang="en-US">
                <a:latin typeface="Comic Sans MS" pitchFamily="66" charset="0"/>
              </a:rPr>
              <a:t>[</a:t>
            </a:r>
            <a:r>
              <a:rPr lang="tr-TR" sz="2400">
                <a:latin typeface="Comic Sans MS" pitchFamily="66" charset="0"/>
              </a:rPr>
              <a:t>DA</a:t>
            </a:r>
            <a:r>
              <a:rPr lang="en-US">
                <a:latin typeface="Comic Sans MS" pitchFamily="66" charset="0"/>
              </a:rPr>
              <a:t>]</a:t>
            </a:r>
            <a:endParaRPr lang="tr-TR" sz="24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tr-TR" sz="2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0" grpId="0" autoUpdateAnimBg="0"/>
      <p:bldP spid="2562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981200" y="609600"/>
            <a:ext cx="3886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Comic Sans MS" pitchFamily="66" charset="0"/>
              </a:rPr>
              <a:t>Eşkenar Dörtgen</a:t>
            </a:r>
          </a:p>
        </p:txBody>
      </p:sp>
      <p:pic>
        <p:nvPicPr>
          <p:cNvPr id="47110" name="Picture 6" descr="C:\WINDOWS\Desktop\Figures and polygons_dosyalar\IMG0007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92613"/>
            <a:ext cx="91440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AutoShape 23"/>
          <p:cNvSpPr>
            <a:spLocks noChangeArrowheads="1"/>
          </p:cNvSpPr>
          <p:nvPr/>
        </p:nvSpPr>
        <p:spPr bwMode="auto">
          <a:xfrm>
            <a:off x="990600" y="1371600"/>
            <a:ext cx="1524000" cy="22860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3797" name="Line 24"/>
          <p:cNvSpPr>
            <a:spLocks noChangeShapeType="1"/>
          </p:cNvSpPr>
          <p:nvPr/>
        </p:nvSpPr>
        <p:spPr bwMode="auto">
          <a:xfrm>
            <a:off x="1752600" y="13716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3798" name="Line 25"/>
          <p:cNvSpPr>
            <a:spLocks noChangeShapeType="1"/>
          </p:cNvSpPr>
          <p:nvPr/>
        </p:nvSpPr>
        <p:spPr bwMode="auto">
          <a:xfrm>
            <a:off x="990600" y="2514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3799" name="Text Box 27"/>
          <p:cNvSpPr txBox="1">
            <a:spLocks noChangeArrowheads="1"/>
          </p:cNvSpPr>
          <p:nvPr/>
        </p:nvSpPr>
        <p:spPr bwMode="auto">
          <a:xfrm>
            <a:off x="4419600" y="1600200"/>
            <a:ext cx="3276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33800" name="Text Box 28"/>
          <p:cNvSpPr txBox="1">
            <a:spLocks noChangeArrowheads="1"/>
          </p:cNvSpPr>
          <p:nvPr/>
        </p:nvSpPr>
        <p:spPr bwMode="auto">
          <a:xfrm>
            <a:off x="3581400" y="2362200"/>
            <a:ext cx="434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Dört kenarının uzunluğueşit olan dörtgene, </a:t>
            </a:r>
            <a:r>
              <a:rPr lang="tr-TR" sz="2000" i="1">
                <a:solidFill>
                  <a:srgbClr val="FF3300"/>
                </a:solidFill>
                <a:latin typeface="Comic Sans MS" pitchFamily="66" charset="0"/>
              </a:rPr>
              <a:t>eşkenar </a:t>
            </a:r>
            <a:r>
              <a:rPr lang="tr-TR" sz="2000">
                <a:latin typeface="Comic Sans MS" pitchFamily="66" charset="0"/>
              </a:rPr>
              <a:t>dörtgen denir.</a:t>
            </a:r>
          </a:p>
        </p:txBody>
      </p:sp>
      <p:sp>
        <p:nvSpPr>
          <p:cNvPr id="33801" name="Text Box 30"/>
          <p:cNvSpPr txBox="1">
            <a:spLocks noChangeArrowheads="1"/>
          </p:cNvSpPr>
          <p:nvPr/>
        </p:nvSpPr>
        <p:spPr bwMode="auto">
          <a:xfrm>
            <a:off x="1524000" y="9906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A</a:t>
            </a:r>
          </a:p>
        </p:txBody>
      </p:sp>
      <p:sp>
        <p:nvSpPr>
          <p:cNvPr id="33802" name="Text Box 31"/>
          <p:cNvSpPr txBox="1">
            <a:spLocks noChangeArrowheads="1"/>
          </p:cNvSpPr>
          <p:nvPr/>
        </p:nvSpPr>
        <p:spPr bwMode="auto">
          <a:xfrm>
            <a:off x="609600" y="21336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B</a:t>
            </a:r>
          </a:p>
        </p:txBody>
      </p:sp>
      <p:sp>
        <p:nvSpPr>
          <p:cNvPr id="33803" name="Text Box 32"/>
          <p:cNvSpPr txBox="1">
            <a:spLocks noChangeArrowheads="1"/>
          </p:cNvSpPr>
          <p:nvPr/>
        </p:nvSpPr>
        <p:spPr bwMode="auto">
          <a:xfrm>
            <a:off x="2514600" y="22860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D</a:t>
            </a:r>
          </a:p>
        </p:txBody>
      </p:sp>
      <p:sp>
        <p:nvSpPr>
          <p:cNvPr id="33804" name="Text Box 33"/>
          <p:cNvSpPr txBox="1">
            <a:spLocks noChangeArrowheads="1"/>
          </p:cNvSpPr>
          <p:nvPr/>
        </p:nvSpPr>
        <p:spPr bwMode="auto">
          <a:xfrm>
            <a:off x="1447800" y="37338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0,1127,521,0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260350"/>
            <a:ext cx="3873500" cy="43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0,1127,523,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500438"/>
            <a:ext cx="4319587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051050" y="549275"/>
            <a:ext cx="4248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PARALEL KENAR</a:t>
            </a:r>
          </a:p>
        </p:txBody>
      </p:sp>
      <p:pic>
        <p:nvPicPr>
          <p:cNvPr id="27654" name="Picture 6" descr="paral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341438"/>
            <a:ext cx="4465637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0,1127,689,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1412875"/>
            <a:ext cx="24765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50825" y="5734050"/>
            <a:ext cx="8497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Karşılıklı kenarları paralel olan dörtgene </a:t>
            </a:r>
            <a:r>
              <a:rPr lang="tr-TR" sz="2400" i="1">
                <a:solidFill>
                  <a:srgbClr val="FF3300"/>
                </a:solidFill>
                <a:latin typeface="Franklin Gothic Book" pitchFamily="34" charset="0"/>
              </a:rPr>
              <a:t>paralel kenar</a:t>
            </a:r>
            <a:r>
              <a:rPr lang="tr-TR" sz="2400">
                <a:latin typeface="Franklin Gothic Book" pitchFamily="34" charset="0"/>
              </a:rPr>
              <a:t> denir.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580063" y="4292600"/>
            <a:ext cx="35639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Franklin Gothic Book" pitchFamily="34" charset="0"/>
              </a:rPr>
              <a:t>[</a:t>
            </a:r>
            <a:r>
              <a:rPr lang="tr-TR" sz="2000">
                <a:latin typeface="Franklin Gothic Book" pitchFamily="34" charset="0"/>
              </a:rPr>
              <a:t>AD</a:t>
            </a:r>
            <a:r>
              <a:rPr lang="en-US" sz="2000">
                <a:latin typeface="Franklin Gothic Book" pitchFamily="34" charset="0"/>
              </a:rPr>
              <a:t>]</a:t>
            </a:r>
            <a:r>
              <a:rPr lang="tr-TR" sz="2000">
                <a:latin typeface="Franklin Gothic Book" pitchFamily="34" charset="0"/>
              </a:rPr>
              <a:t> // </a:t>
            </a:r>
            <a:r>
              <a:rPr lang="en-US" sz="2000">
                <a:latin typeface="Franklin Gothic Book" pitchFamily="34" charset="0"/>
              </a:rPr>
              <a:t>[</a:t>
            </a:r>
            <a:r>
              <a:rPr lang="tr-TR" sz="2000">
                <a:latin typeface="Franklin Gothic Book" pitchFamily="34" charset="0"/>
              </a:rPr>
              <a:t>BC</a:t>
            </a:r>
            <a:r>
              <a:rPr lang="en-US" sz="2000">
                <a:latin typeface="Franklin Gothic Book" pitchFamily="34" charset="0"/>
              </a:rPr>
              <a:t>]</a:t>
            </a:r>
            <a:r>
              <a:rPr lang="tr-TR" sz="2000">
                <a:latin typeface="Franklin Gothic Book" pitchFamily="34" charset="0"/>
              </a:rPr>
              <a:t>, </a:t>
            </a:r>
            <a:r>
              <a:rPr lang="en-US" sz="2000">
                <a:latin typeface="Franklin Gothic Book" pitchFamily="34" charset="0"/>
              </a:rPr>
              <a:t>[</a:t>
            </a:r>
            <a:r>
              <a:rPr lang="tr-TR" sz="2000">
                <a:latin typeface="Franklin Gothic Book" pitchFamily="34" charset="0"/>
              </a:rPr>
              <a:t>AB</a:t>
            </a:r>
            <a:r>
              <a:rPr lang="en-US" sz="2000">
                <a:latin typeface="Franklin Gothic Book" pitchFamily="34" charset="0"/>
              </a:rPr>
              <a:t>]</a:t>
            </a:r>
            <a:r>
              <a:rPr lang="tr-TR" sz="2000">
                <a:latin typeface="Franklin Gothic Book" pitchFamily="34" charset="0"/>
              </a:rPr>
              <a:t> // </a:t>
            </a:r>
            <a:r>
              <a:rPr lang="en-US" sz="2000">
                <a:latin typeface="Franklin Gothic Book" pitchFamily="34" charset="0"/>
                <a:cs typeface="Arial" charset="0"/>
              </a:rPr>
              <a:t>[</a:t>
            </a:r>
            <a:r>
              <a:rPr lang="tr-TR" sz="2000">
                <a:latin typeface="Franklin Gothic Book" pitchFamily="34" charset="0"/>
              </a:rPr>
              <a:t>DC</a:t>
            </a:r>
            <a:r>
              <a:rPr lang="en-US" sz="2000">
                <a:latin typeface="Franklin Gothic Book" pitchFamily="34" charset="0"/>
              </a:rPr>
              <a:t>]</a:t>
            </a:r>
            <a:endParaRPr lang="tr-TR" sz="2000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>
                <a:latin typeface="Franklin Gothic Book" pitchFamily="34" charset="0"/>
              </a:rPr>
              <a:t>|</a:t>
            </a:r>
            <a:r>
              <a:rPr lang="tr-TR" sz="2000">
                <a:latin typeface="Franklin Gothic Book" pitchFamily="34" charset="0"/>
              </a:rPr>
              <a:t>AD</a:t>
            </a:r>
            <a:r>
              <a:rPr lang="en-US" sz="2000">
                <a:latin typeface="Franklin Gothic Book" pitchFamily="34" charset="0"/>
              </a:rPr>
              <a:t>|</a:t>
            </a:r>
            <a:r>
              <a:rPr lang="tr-TR" sz="2000">
                <a:latin typeface="Franklin Gothic Book" pitchFamily="34" charset="0"/>
              </a:rPr>
              <a:t> = </a:t>
            </a:r>
            <a:r>
              <a:rPr lang="en-US" sz="2000">
                <a:latin typeface="Franklin Gothic Book" pitchFamily="34" charset="0"/>
              </a:rPr>
              <a:t>|</a:t>
            </a:r>
            <a:r>
              <a:rPr lang="tr-TR" sz="2000">
                <a:latin typeface="Franklin Gothic Book" pitchFamily="34" charset="0"/>
              </a:rPr>
              <a:t>BC</a:t>
            </a:r>
            <a:r>
              <a:rPr lang="en-US" sz="2000">
                <a:latin typeface="Franklin Gothic Book" pitchFamily="34" charset="0"/>
              </a:rPr>
              <a:t>|</a:t>
            </a:r>
            <a:r>
              <a:rPr lang="tr-TR" sz="2000">
                <a:latin typeface="Franklin Gothic Book" pitchFamily="34" charset="0"/>
              </a:rPr>
              <a:t>, </a:t>
            </a:r>
            <a:r>
              <a:rPr lang="en-US" sz="2000">
                <a:latin typeface="Franklin Gothic Book" pitchFamily="34" charset="0"/>
              </a:rPr>
              <a:t>|</a:t>
            </a:r>
            <a:r>
              <a:rPr lang="tr-TR" sz="2000">
                <a:latin typeface="Franklin Gothic Book" pitchFamily="34" charset="0"/>
              </a:rPr>
              <a:t>AB</a:t>
            </a:r>
            <a:r>
              <a:rPr lang="en-US" sz="2000">
                <a:latin typeface="Franklin Gothic Book" pitchFamily="34" charset="0"/>
              </a:rPr>
              <a:t>|</a:t>
            </a:r>
            <a:r>
              <a:rPr lang="tr-TR" sz="2000">
                <a:latin typeface="Franklin Gothic Book" pitchFamily="34" charset="0"/>
              </a:rPr>
              <a:t> = </a:t>
            </a:r>
            <a:r>
              <a:rPr lang="en-US" sz="2000">
                <a:latin typeface="Franklin Gothic Book" pitchFamily="34" charset="0"/>
              </a:rPr>
              <a:t>|</a:t>
            </a:r>
            <a:r>
              <a:rPr lang="tr-TR" sz="2000">
                <a:latin typeface="Franklin Gothic Book" pitchFamily="34" charset="0"/>
              </a:rPr>
              <a:t>DC</a:t>
            </a:r>
            <a:r>
              <a:rPr lang="en-US" sz="2000">
                <a:latin typeface="Franklin Gothic Book" pitchFamily="34" charset="0"/>
              </a:rPr>
              <a:t>|</a:t>
            </a:r>
            <a:endParaRPr lang="tr-TR" sz="2000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endParaRPr lang="tr-TR" sz="20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7" grpId="0" autoUpdateAnimBg="0"/>
      <p:bldP spid="2765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/>
          <p:cNvSpPr>
            <a:spLocks noChangeArrowheads="1"/>
          </p:cNvSpPr>
          <p:nvPr/>
        </p:nvSpPr>
        <p:spPr bwMode="auto">
          <a:xfrm>
            <a:off x="838200" y="838200"/>
            <a:ext cx="1371600" cy="1219200"/>
          </a:xfrm>
          <a:prstGeom prst="flowChartCollat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9395" name="AutoShape 3"/>
          <p:cNvSpPr>
            <a:spLocks noChangeArrowheads="1"/>
          </p:cNvSpPr>
          <p:nvPr/>
        </p:nvSpPr>
        <p:spPr bwMode="auto">
          <a:xfrm>
            <a:off x="4038600" y="304800"/>
            <a:ext cx="1143000" cy="1676400"/>
          </a:xfrm>
          <a:prstGeom prst="flowChartPunchedTap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9396" name="AutoShape 4"/>
          <p:cNvSpPr>
            <a:spLocks noChangeArrowheads="1"/>
          </p:cNvSpPr>
          <p:nvPr/>
        </p:nvSpPr>
        <p:spPr bwMode="auto">
          <a:xfrm>
            <a:off x="457200" y="5257800"/>
            <a:ext cx="2209800" cy="762000"/>
          </a:xfrm>
          <a:prstGeom prst="flowChartOnlineStorag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9397" name="AutoShape 5"/>
          <p:cNvSpPr>
            <a:spLocks noChangeArrowheads="1"/>
          </p:cNvSpPr>
          <p:nvPr/>
        </p:nvSpPr>
        <p:spPr bwMode="auto">
          <a:xfrm>
            <a:off x="7086600" y="2819400"/>
            <a:ext cx="914400" cy="1447800"/>
          </a:xfrm>
          <a:prstGeom prst="flowChartMagneticTap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auto">
          <a:xfrm>
            <a:off x="6629400" y="914400"/>
            <a:ext cx="1219200" cy="1143000"/>
          </a:xfrm>
          <a:prstGeom prst="flowChartDelay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9404" name="Freeform 12"/>
          <p:cNvSpPr>
            <a:spLocks/>
          </p:cNvSpPr>
          <p:nvPr/>
        </p:nvSpPr>
        <p:spPr bwMode="auto">
          <a:xfrm>
            <a:off x="457200" y="2743200"/>
            <a:ext cx="2141538" cy="1866900"/>
          </a:xfrm>
          <a:custGeom>
            <a:avLst/>
            <a:gdLst>
              <a:gd name="T0" fmla="*/ 2147483647 w 1349"/>
              <a:gd name="T1" fmla="*/ 0 h 1176"/>
              <a:gd name="T2" fmla="*/ 2147483647 w 1349"/>
              <a:gd name="T3" fmla="*/ 2147483647 h 1176"/>
              <a:gd name="T4" fmla="*/ 2147483647 w 1349"/>
              <a:gd name="T5" fmla="*/ 2147483647 h 1176"/>
              <a:gd name="T6" fmla="*/ 2147483647 w 1349"/>
              <a:gd name="T7" fmla="*/ 2147483647 h 1176"/>
              <a:gd name="T8" fmla="*/ 0 w 1349"/>
              <a:gd name="T9" fmla="*/ 2147483647 h 11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49"/>
              <a:gd name="T16" fmla="*/ 0 h 1176"/>
              <a:gd name="T17" fmla="*/ 1349 w 1349"/>
              <a:gd name="T18" fmla="*/ 1176 h 11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49" h="1176">
                <a:moveTo>
                  <a:pt x="854" y="0"/>
                </a:moveTo>
                <a:lnTo>
                  <a:pt x="288" y="525"/>
                </a:lnTo>
                <a:lnTo>
                  <a:pt x="1118" y="1176"/>
                </a:lnTo>
                <a:cubicBezTo>
                  <a:pt x="1264" y="1119"/>
                  <a:pt x="1349" y="242"/>
                  <a:pt x="1163" y="185"/>
                </a:cubicBezTo>
                <a:lnTo>
                  <a:pt x="0" y="833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59406" name="Oval 14"/>
          <p:cNvSpPr>
            <a:spLocks noChangeArrowheads="1"/>
          </p:cNvSpPr>
          <p:nvPr/>
        </p:nvSpPr>
        <p:spPr bwMode="auto">
          <a:xfrm>
            <a:off x="6858000" y="5334000"/>
            <a:ext cx="1676400" cy="1143000"/>
          </a:xfrm>
          <a:prstGeom prst="ellips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59405" name="Freeform 13"/>
          <p:cNvSpPr>
            <a:spLocks/>
          </p:cNvSpPr>
          <p:nvPr/>
        </p:nvSpPr>
        <p:spPr bwMode="auto">
          <a:xfrm>
            <a:off x="4572000" y="4724400"/>
            <a:ext cx="1317625" cy="1752600"/>
          </a:xfrm>
          <a:custGeom>
            <a:avLst/>
            <a:gdLst>
              <a:gd name="T0" fmla="*/ 0 w 830"/>
              <a:gd name="T1" fmla="*/ 0 h 1104"/>
              <a:gd name="T2" fmla="*/ 0 w 830"/>
              <a:gd name="T3" fmla="*/ 2147483647 h 1104"/>
              <a:gd name="T4" fmla="*/ 2147483647 w 830"/>
              <a:gd name="T5" fmla="*/ 2147483647 h 1104"/>
              <a:gd name="T6" fmla="*/ 2147483647 w 830"/>
              <a:gd name="T7" fmla="*/ 2147483647 h 1104"/>
              <a:gd name="T8" fmla="*/ 2147483647 w 830"/>
              <a:gd name="T9" fmla="*/ 2147483647 h 1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30"/>
              <a:gd name="T16" fmla="*/ 0 h 1104"/>
              <a:gd name="T17" fmla="*/ 830 w 830"/>
              <a:gd name="T18" fmla="*/ 1104 h 1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30" h="1104">
                <a:moveTo>
                  <a:pt x="0" y="0"/>
                </a:moveTo>
                <a:cubicBezTo>
                  <a:pt x="0" y="151"/>
                  <a:pt x="0" y="302"/>
                  <a:pt x="0" y="453"/>
                </a:cubicBezTo>
                <a:lnTo>
                  <a:pt x="830" y="1104"/>
                </a:lnTo>
                <a:lnTo>
                  <a:pt x="803" y="93"/>
                </a:lnTo>
                <a:lnTo>
                  <a:pt x="206" y="96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90" name="WordArt 15"/>
          <p:cNvSpPr>
            <a:spLocks noChangeArrowheads="1" noChangeShapeType="1" noTextEdit="1"/>
          </p:cNvSpPr>
          <p:nvPr/>
        </p:nvSpPr>
        <p:spPr bwMode="auto">
          <a:xfrm>
            <a:off x="3276600" y="2743200"/>
            <a:ext cx="2819400" cy="1447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tr-TR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çokgen değiller</a:t>
            </a:r>
          </a:p>
        </p:txBody>
      </p:sp>
      <p:pic>
        <p:nvPicPr>
          <p:cNvPr id="20491" name="Picture 17" descr="C:\Belgelerim\hareketlizip\ASUN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6576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9" descr="C:\Belgelerim\hareketlizip\ASUN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5814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21" descr="C:\Belgelerim\hareketlizip\ASUN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7432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23" descr="C:\Belgelerim\hareketlizip\ASUN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5908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25" descr="C:\Belgelerim\hareketlizip\ASUN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052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27" descr="C:\Belgelerim\hareketlizip\ASUN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5908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29" descr="C:\Belgelerim\hareketlizip\whtexclamation_exclaim_w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895600"/>
            <a:ext cx="4667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Picture 31" descr="C:\Belgelerim\twinkl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819400"/>
            <a:ext cx="45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nimBg="1"/>
      <p:bldP spid="59395" grpId="0" animBg="1"/>
      <p:bldP spid="59396" grpId="0" animBg="1"/>
      <p:bldP spid="59397" grpId="0" animBg="1"/>
      <p:bldP spid="59398" grpId="0" animBg="1"/>
      <p:bldP spid="59404" grpId="0" animBg="1"/>
      <p:bldP spid="59406" grpId="0" animBg="1"/>
      <p:bldP spid="5940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Click to open simulati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572000"/>
            <a:ext cx="482441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50825" y="333375"/>
            <a:ext cx="8642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tr-TR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PARALELKENARIN KARŞILIKLI AÇILARIN ÖLÇÜLERİ EŞİTTİR.</a:t>
            </a:r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827088" y="1412875"/>
          <a:ext cx="4537075" cy="2281238"/>
        </p:xfrm>
        <a:graphic>
          <a:graphicData uri="http://schemas.openxmlformats.org/presentationml/2006/ole">
            <p:oleObj spid="_x0000_s3074" name="Bit Eşlem Resmi" r:id="rId5" imgW="3809524" imgH="2857899" progId="Paint.Picture">
              <p:embed/>
            </p:oleObj>
          </a:graphicData>
        </a:graphic>
      </p:graphicFrame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827088" y="3716338"/>
            <a:ext cx="3744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Örnek:</a:t>
            </a: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5940425" y="1628775"/>
            <a:ext cx="27352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6516688" y="1700213"/>
            <a:ext cx="2159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x+y=180</a:t>
            </a:r>
            <a:r>
              <a:rPr lang="en-US">
                <a:latin typeface="Franklin Gothic Book" pitchFamily="34" charset="0"/>
                <a:cs typeface="Arial" charset="0"/>
              </a:rPr>
              <a:t>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A21E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utoUpdateAnimBg="0"/>
      <p:bldP spid="30732" grpId="0" autoUpdateAnimBg="0"/>
      <p:bldP spid="30734" grpId="0" autoUpdateAnimBg="0"/>
      <p:bldP spid="3073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2268538" y="404813"/>
            <a:ext cx="4968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DİKDÖRTGEN</a:t>
            </a:r>
          </a:p>
        </p:txBody>
      </p:sp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611188" y="1412875"/>
            <a:ext cx="2735262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6868" name="Rectangle 6"/>
          <p:cNvSpPr>
            <a:spLocks noChangeArrowheads="1"/>
          </p:cNvSpPr>
          <p:nvPr/>
        </p:nvSpPr>
        <p:spPr bwMode="auto">
          <a:xfrm>
            <a:off x="611188" y="2565400"/>
            <a:ext cx="142875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tr-TR">
              <a:latin typeface="Franklin Gothic Book" pitchFamily="34" charset="0"/>
            </a:endParaRPr>
          </a:p>
        </p:txBody>
      </p:sp>
      <p:sp>
        <p:nvSpPr>
          <p:cNvPr id="36869" name="Rectangle 7"/>
          <p:cNvSpPr>
            <a:spLocks noChangeArrowheads="1"/>
          </p:cNvSpPr>
          <p:nvPr/>
        </p:nvSpPr>
        <p:spPr bwMode="auto">
          <a:xfrm>
            <a:off x="611188" y="1412875"/>
            <a:ext cx="142875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6870" name="Rectangle 8"/>
          <p:cNvSpPr>
            <a:spLocks noChangeArrowheads="1"/>
          </p:cNvSpPr>
          <p:nvPr/>
        </p:nvSpPr>
        <p:spPr bwMode="auto">
          <a:xfrm>
            <a:off x="3201988" y="1412875"/>
            <a:ext cx="142875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6871" name="Rectangle 9"/>
          <p:cNvSpPr>
            <a:spLocks noChangeArrowheads="1"/>
          </p:cNvSpPr>
          <p:nvPr/>
        </p:nvSpPr>
        <p:spPr bwMode="auto">
          <a:xfrm>
            <a:off x="3201988" y="2565400"/>
            <a:ext cx="142875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36872" name="Text Box 10"/>
          <p:cNvSpPr txBox="1">
            <a:spLocks noChangeArrowheads="1"/>
          </p:cNvSpPr>
          <p:nvPr/>
        </p:nvSpPr>
        <p:spPr bwMode="auto">
          <a:xfrm>
            <a:off x="393700" y="2492375"/>
            <a:ext cx="6492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36873" name="Text Box 11"/>
          <p:cNvSpPr txBox="1">
            <a:spLocks noChangeArrowheads="1"/>
          </p:cNvSpPr>
          <p:nvPr/>
        </p:nvSpPr>
        <p:spPr bwMode="auto">
          <a:xfrm>
            <a:off x="538163" y="2133600"/>
            <a:ext cx="719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4000">
                <a:latin typeface="Franklin Gothic Book" pitchFamily="34" charset="0"/>
              </a:rPr>
              <a:t>.</a:t>
            </a:r>
          </a:p>
        </p:txBody>
      </p:sp>
      <p:sp>
        <p:nvSpPr>
          <p:cNvPr id="36874" name="Text Box 12"/>
          <p:cNvSpPr txBox="1">
            <a:spLocks noChangeArrowheads="1"/>
          </p:cNvSpPr>
          <p:nvPr/>
        </p:nvSpPr>
        <p:spPr bwMode="auto">
          <a:xfrm>
            <a:off x="538163" y="981075"/>
            <a:ext cx="433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4000">
                <a:latin typeface="Franklin Gothic Book" pitchFamily="34" charset="0"/>
              </a:rPr>
              <a:t>.</a:t>
            </a:r>
          </a:p>
        </p:txBody>
      </p:sp>
      <p:sp>
        <p:nvSpPr>
          <p:cNvPr id="36875" name="Text Box 13"/>
          <p:cNvSpPr txBox="1">
            <a:spLocks noChangeArrowheads="1"/>
          </p:cNvSpPr>
          <p:nvPr/>
        </p:nvSpPr>
        <p:spPr bwMode="auto">
          <a:xfrm>
            <a:off x="3130550" y="981075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4000">
                <a:latin typeface="Franklin Gothic Book" pitchFamily="34" charset="0"/>
              </a:rPr>
              <a:t>.</a:t>
            </a:r>
          </a:p>
        </p:txBody>
      </p:sp>
      <p:sp>
        <p:nvSpPr>
          <p:cNvPr id="36876" name="Text Box 14"/>
          <p:cNvSpPr txBox="1">
            <a:spLocks noChangeArrowheads="1"/>
          </p:cNvSpPr>
          <p:nvPr/>
        </p:nvSpPr>
        <p:spPr bwMode="auto">
          <a:xfrm>
            <a:off x="3059113" y="2133600"/>
            <a:ext cx="433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4000">
                <a:latin typeface="Franklin Gothic Book" pitchFamily="34" charset="0"/>
              </a:rPr>
              <a:t>.</a:t>
            </a:r>
          </a:p>
        </p:txBody>
      </p:sp>
      <p:sp>
        <p:nvSpPr>
          <p:cNvPr id="36877" name="Line 15"/>
          <p:cNvSpPr>
            <a:spLocks noChangeShapeType="1"/>
          </p:cNvSpPr>
          <p:nvPr/>
        </p:nvSpPr>
        <p:spPr bwMode="auto">
          <a:xfrm flipV="1">
            <a:off x="611188" y="1412875"/>
            <a:ext cx="2735262" cy="1295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8" name="Line 16"/>
          <p:cNvSpPr>
            <a:spLocks noChangeShapeType="1"/>
          </p:cNvSpPr>
          <p:nvPr/>
        </p:nvSpPr>
        <p:spPr bwMode="auto">
          <a:xfrm>
            <a:off x="611188" y="1412875"/>
            <a:ext cx="2735262" cy="1295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3962400" y="1752600"/>
            <a:ext cx="35814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200">
                <a:latin typeface="Comic Sans MS" pitchFamily="66" charset="0"/>
              </a:rPr>
              <a:t>Paralel kenarın bir açısı dik olursa, </a:t>
            </a:r>
            <a:r>
              <a:rPr lang="tr-TR" sz="2200" i="1">
                <a:solidFill>
                  <a:srgbClr val="FF3300"/>
                </a:solidFill>
                <a:latin typeface="Comic Sans MS" pitchFamily="66" charset="0"/>
              </a:rPr>
              <a:t>dikdörtgen </a:t>
            </a:r>
            <a:r>
              <a:rPr lang="tr-TR" sz="2200">
                <a:latin typeface="Comic Sans MS" pitchFamily="66" charset="0"/>
              </a:rPr>
              <a:t>olur.</a:t>
            </a:r>
          </a:p>
        </p:txBody>
      </p:sp>
      <p:sp>
        <p:nvSpPr>
          <p:cNvPr id="36880" name="Text Box 18"/>
          <p:cNvSpPr txBox="1">
            <a:spLocks noChangeArrowheads="1"/>
          </p:cNvSpPr>
          <p:nvPr/>
        </p:nvSpPr>
        <p:spPr bwMode="auto">
          <a:xfrm>
            <a:off x="250825" y="26368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A</a:t>
            </a:r>
          </a:p>
        </p:txBody>
      </p:sp>
      <p:sp>
        <p:nvSpPr>
          <p:cNvPr id="36881" name="Text Box 19"/>
          <p:cNvSpPr txBox="1">
            <a:spLocks noChangeArrowheads="1"/>
          </p:cNvSpPr>
          <p:nvPr/>
        </p:nvSpPr>
        <p:spPr bwMode="auto">
          <a:xfrm>
            <a:off x="3276600" y="2636838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B</a:t>
            </a:r>
          </a:p>
        </p:txBody>
      </p:sp>
      <p:sp>
        <p:nvSpPr>
          <p:cNvPr id="36882" name="Text Box 20"/>
          <p:cNvSpPr txBox="1">
            <a:spLocks noChangeArrowheads="1"/>
          </p:cNvSpPr>
          <p:nvPr/>
        </p:nvSpPr>
        <p:spPr bwMode="auto">
          <a:xfrm>
            <a:off x="3276600" y="1196975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C</a:t>
            </a:r>
          </a:p>
        </p:txBody>
      </p:sp>
      <p:sp>
        <p:nvSpPr>
          <p:cNvPr id="36883" name="Text Box 21"/>
          <p:cNvSpPr txBox="1">
            <a:spLocks noChangeArrowheads="1"/>
          </p:cNvSpPr>
          <p:nvPr/>
        </p:nvSpPr>
        <p:spPr bwMode="auto">
          <a:xfrm>
            <a:off x="250825" y="1125538"/>
            <a:ext cx="611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D</a:t>
            </a:r>
          </a:p>
        </p:txBody>
      </p:sp>
      <p:sp>
        <p:nvSpPr>
          <p:cNvPr id="36884" name="Text Box 22"/>
          <p:cNvSpPr txBox="1">
            <a:spLocks noChangeArrowheads="1"/>
          </p:cNvSpPr>
          <p:nvPr/>
        </p:nvSpPr>
        <p:spPr bwMode="auto">
          <a:xfrm>
            <a:off x="1835150" y="1989138"/>
            <a:ext cx="64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O</a:t>
            </a:r>
          </a:p>
        </p:txBody>
      </p:sp>
      <p:sp>
        <p:nvSpPr>
          <p:cNvPr id="36885" name="Text Box 23"/>
          <p:cNvSpPr txBox="1">
            <a:spLocks noChangeArrowheads="1"/>
          </p:cNvSpPr>
          <p:nvPr/>
        </p:nvSpPr>
        <p:spPr bwMode="auto">
          <a:xfrm>
            <a:off x="1116013" y="2276475"/>
            <a:ext cx="719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e</a:t>
            </a:r>
          </a:p>
        </p:txBody>
      </p:sp>
      <p:sp>
        <p:nvSpPr>
          <p:cNvPr id="36886" name="Text Box 24"/>
          <p:cNvSpPr txBox="1">
            <a:spLocks noChangeArrowheads="1"/>
          </p:cNvSpPr>
          <p:nvPr/>
        </p:nvSpPr>
        <p:spPr bwMode="auto">
          <a:xfrm>
            <a:off x="1403350" y="1484313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Franklin Gothic Book" pitchFamily="34" charset="0"/>
              </a:rPr>
              <a:t>f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4643438" y="4365625"/>
            <a:ext cx="41036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AB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 = 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DC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 ve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AB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 //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DC</a:t>
            </a:r>
            <a:r>
              <a:rPr lang="en-US" sz="2000">
                <a:latin typeface="Comic Sans MS" pitchFamily="66" charset="0"/>
              </a:rPr>
              <a:t>]</a:t>
            </a:r>
            <a:endParaRPr lang="tr-TR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AD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 = 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BC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 ve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AD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 //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BC</a:t>
            </a:r>
            <a:r>
              <a:rPr lang="en-US" sz="2000">
                <a:latin typeface="Comic Sans MS" pitchFamily="66" charset="0"/>
              </a:rPr>
              <a:t>]</a:t>
            </a:r>
            <a:endParaRPr lang="tr-TR" sz="2000">
              <a:latin typeface="Comic Sans MS" pitchFamily="66" charset="0"/>
            </a:endParaRPr>
          </a:p>
        </p:txBody>
      </p:sp>
      <p:sp>
        <p:nvSpPr>
          <p:cNvPr id="26650" name="Text Box 26"/>
          <p:cNvSpPr txBox="1">
            <a:spLocks noChangeArrowheads="1"/>
          </p:cNvSpPr>
          <p:nvPr/>
        </p:nvSpPr>
        <p:spPr bwMode="auto">
          <a:xfrm>
            <a:off x="684213" y="4508500"/>
            <a:ext cx="41036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tr-TR" sz="2000">
                <a:latin typeface="Comic Sans MS" pitchFamily="66" charset="0"/>
              </a:rPr>
              <a:t>Köşegen uzunlukları eşittir</a:t>
            </a:r>
          </a:p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              e = 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1" grpId="0" autoUpdateAnimBg="0"/>
      <p:bldP spid="26649" grpId="0" autoUpdateAnimBg="0"/>
      <p:bldP spid="2665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838200" y="1219200"/>
          <a:ext cx="2133600" cy="1800225"/>
        </p:xfrm>
        <a:graphic>
          <a:graphicData uri="http://schemas.openxmlformats.org/presentationml/2006/ole">
            <p:oleObj spid="_x0000_s4098" name="Bit Eşlem Resmi" r:id="rId3" imgW="1819529" imgH="1533739" progId="Paint.Picture">
              <p:embed/>
            </p:oleObj>
          </a:graphicData>
        </a:graphic>
      </p:graphicFrame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85800" y="1066800"/>
            <a:ext cx="457200" cy="396875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A</a:t>
            </a: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2819400" y="1066800"/>
            <a:ext cx="457200" cy="396875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D</a:t>
            </a: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609600" y="2971800"/>
            <a:ext cx="381000" cy="396875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B</a:t>
            </a: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2667000" y="2895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 sz="2000">
              <a:latin typeface="Franklin Gothic Book" pitchFamily="34" charset="0"/>
            </a:endParaRPr>
          </a:p>
        </p:txBody>
      </p:sp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2667000" y="2819400"/>
            <a:ext cx="457200" cy="396875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C</a:t>
            </a:r>
          </a:p>
        </p:txBody>
      </p:sp>
      <p:sp>
        <p:nvSpPr>
          <p:cNvPr id="4104" name="Line 9"/>
          <p:cNvSpPr>
            <a:spLocks noChangeShapeType="1"/>
          </p:cNvSpPr>
          <p:nvPr/>
        </p:nvSpPr>
        <p:spPr bwMode="auto">
          <a:xfrm flipV="1">
            <a:off x="914400" y="1295400"/>
            <a:ext cx="1828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105" name="Line 10"/>
          <p:cNvSpPr>
            <a:spLocks noChangeShapeType="1"/>
          </p:cNvSpPr>
          <p:nvPr/>
        </p:nvSpPr>
        <p:spPr bwMode="auto">
          <a:xfrm>
            <a:off x="1371600" y="1295400"/>
            <a:ext cx="914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106" name="Text Box 11"/>
          <p:cNvSpPr txBox="1">
            <a:spLocks noChangeArrowheads="1"/>
          </p:cNvSpPr>
          <p:nvPr/>
        </p:nvSpPr>
        <p:spPr bwMode="auto">
          <a:xfrm>
            <a:off x="4495800" y="762000"/>
            <a:ext cx="365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4267200" y="1066800"/>
            <a:ext cx="35639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AD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 //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BC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,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AB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 // </a:t>
            </a:r>
            <a:r>
              <a:rPr lang="en-US" sz="2000">
                <a:latin typeface="Comic Sans MS" pitchFamily="66" charset="0"/>
                <a:cs typeface="Arial" charset="0"/>
              </a:rPr>
              <a:t>[</a:t>
            </a:r>
            <a:r>
              <a:rPr lang="tr-TR" sz="2000">
                <a:latin typeface="Comic Sans MS" pitchFamily="66" charset="0"/>
              </a:rPr>
              <a:t>DC</a:t>
            </a:r>
            <a:r>
              <a:rPr lang="en-US" sz="2000">
                <a:latin typeface="Comic Sans MS" pitchFamily="66" charset="0"/>
              </a:rPr>
              <a:t>]</a:t>
            </a:r>
            <a:endParaRPr lang="tr-TR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AD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 = 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BC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=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AB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 = 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DC</a:t>
            </a:r>
            <a:r>
              <a:rPr lang="en-US" sz="2000">
                <a:latin typeface="Comic Sans MS" pitchFamily="66" charset="0"/>
              </a:rPr>
              <a:t>|</a:t>
            </a:r>
            <a:endParaRPr lang="tr-TR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tr-TR" sz="2000">
              <a:latin typeface="Comic Sans MS" pitchFamily="66" charset="0"/>
            </a:endParaRPr>
          </a:p>
        </p:txBody>
      </p:sp>
      <p:sp>
        <p:nvSpPr>
          <p:cNvPr id="4108" name="Text Box 13"/>
          <p:cNvSpPr txBox="1">
            <a:spLocks noChangeArrowheads="1"/>
          </p:cNvSpPr>
          <p:nvPr/>
        </p:nvSpPr>
        <p:spPr bwMode="auto">
          <a:xfrm>
            <a:off x="762000" y="3886200"/>
            <a:ext cx="3124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0" y="4038600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Köşegenleri</a:t>
            </a:r>
            <a:r>
              <a:rPr lang="tr-TR">
                <a:latin typeface="Comic Sans MS" pitchFamily="66" charset="0"/>
              </a:rPr>
              <a:t> </a:t>
            </a:r>
            <a:r>
              <a:rPr lang="tr-TR" sz="2000">
                <a:latin typeface="Comic Sans MS" pitchFamily="66" charset="0"/>
              </a:rPr>
              <a:t>biribirini dik ortalar. Köşegenler ait oldukları köşegenlerin açıortaylarıdır. 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304800" y="51816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BD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 </a:t>
            </a:r>
            <a:r>
              <a:rPr lang="tr-TR" sz="2000" b="1">
                <a:latin typeface="Comic Sans MS" pitchFamily="66" charset="0"/>
                <a:cs typeface="Times New Roman" pitchFamily="18" charset="0"/>
              </a:rPr>
              <a:t>┴</a:t>
            </a:r>
            <a:r>
              <a:rPr lang="tr-TR" sz="2000">
                <a:latin typeface="Comic Sans MS" pitchFamily="66" charset="0"/>
              </a:rPr>
              <a:t> </a:t>
            </a:r>
            <a:r>
              <a:rPr lang="en-US" sz="2000">
                <a:latin typeface="Comic Sans MS" pitchFamily="66" charset="0"/>
              </a:rPr>
              <a:t>[</a:t>
            </a:r>
            <a:r>
              <a:rPr lang="tr-TR" sz="2000">
                <a:latin typeface="Comic Sans MS" pitchFamily="66" charset="0"/>
              </a:rPr>
              <a:t>AC</a:t>
            </a:r>
            <a:r>
              <a:rPr lang="en-US" sz="2000">
                <a:latin typeface="Comic Sans MS" pitchFamily="66" charset="0"/>
              </a:rPr>
              <a:t>]</a:t>
            </a:r>
            <a:r>
              <a:rPr lang="tr-TR" sz="2000">
                <a:latin typeface="Comic Sans MS" pitchFamily="66" charset="0"/>
              </a:rPr>
              <a:t>, </a:t>
            </a:r>
          </a:p>
        </p:txBody>
      </p:sp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2651125" y="5257800"/>
            <a:ext cx="31400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AD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 = 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BC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= f/2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AD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 = 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BC</a:t>
            </a:r>
            <a:r>
              <a:rPr lang="en-US" sz="2000">
                <a:latin typeface="Comic Sans MS" pitchFamily="66" charset="0"/>
              </a:rPr>
              <a:t>|</a:t>
            </a:r>
            <a:r>
              <a:rPr lang="tr-TR" sz="2000">
                <a:latin typeface="Comic Sans MS" pitchFamily="66" charset="0"/>
              </a:rPr>
              <a:t>= e/2</a:t>
            </a:r>
          </a:p>
        </p:txBody>
      </p:sp>
      <p:sp>
        <p:nvSpPr>
          <p:cNvPr id="4112" name="AutoShape 21"/>
          <p:cNvSpPr>
            <a:spLocks noChangeArrowheads="1"/>
          </p:cNvSpPr>
          <p:nvPr/>
        </p:nvSpPr>
        <p:spPr bwMode="auto">
          <a:xfrm>
            <a:off x="1752600" y="1828800"/>
            <a:ext cx="152400" cy="2286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0" grpId="0" autoUpdateAnimBg="0"/>
      <p:bldP spid="48142" grpId="0" autoUpdateAnimBg="0"/>
      <p:bldP spid="48143" grpId="0" autoUpdateAnimBg="0"/>
      <p:bldP spid="48147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8"/>
          <p:cNvSpPr txBox="1">
            <a:spLocks noChangeArrowheads="1"/>
          </p:cNvSpPr>
          <p:nvPr/>
        </p:nvSpPr>
        <p:spPr bwMode="auto">
          <a:xfrm>
            <a:off x="457200" y="1371600"/>
            <a:ext cx="7543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1. </a:t>
            </a:r>
            <a:r>
              <a:rPr lang="tr-TR">
                <a:latin typeface="Comic Sans MS" pitchFamily="66" charset="0"/>
              </a:rPr>
              <a:t>Dış açısı 60 </a:t>
            </a:r>
            <a:r>
              <a:rPr lang="tr-TR">
                <a:latin typeface="Comic Sans MS" pitchFamily="66" charset="0"/>
                <a:cs typeface="Arial" charset="0"/>
              </a:rPr>
              <a:t>°</a:t>
            </a:r>
            <a:r>
              <a:rPr lang="tr-TR">
                <a:latin typeface="Comic Sans MS" pitchFamily="66" charset="0"/>
              </a:rPr>
              <a:t> olan çokgenin kaç kenarı vardır?</a:t>
            </a:r>
          </a:p>
        </p:txBody>
      </p:sp>
      <p:sp>
        <p:nvSpPr>
          <p:cNvPr id="37891" name="Text Box 9"/>
          <p:cNvSpPr txBox="1">
            <a:spLocks noChangeArrowheads="1"/>
          </p:cNvSpPr>
          <p:nvPr/>
        </p:nvSpPr>
        <p:spPr bwMode="auto">
          <a:xfrm>
            <a:off x="457200" y="3352800"/>
            <a:ext cx="777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  <a:hlinkClick r:id="rId2" action="ppaction://hlinksldjump"/>
              </a:rPr>
              <a:t>A) 3</a:t>
            </a:r>
            <a:r>
              <a:rPr lang="tr-TR">
                <a:latin typeface="Franklin Gothic Book" pitchFamily="34" charset="0"/>
              </a:rPr>
              <a:t>	    </a:t>
            </a:r>
            <a:r>
              <a:rPr lang="tr-TR">
                <a:latin typeface="Franklin Gothic Book" pitchFamily="34" charset="0"/>
                <a:hlinkClick r:id="rId2" action="ppaction://hlinksldjump"/>
              </a:rPr>
              <a:t>B) 4  </a:t>
            </a:r>
            <a:r>
              <a:rPr lang="tr-TR">
                <a:latin typeface="Franklin Gothic Book" pitchFamily="34" charset="0"/>
              </a:rPr>
              <a:t>	 </a:t>
            </a:r>
            <a:r>
              <a:rPr lang="tr-TR">
                <a:latin typeface="Franklin Gothic Book" pitchFamily="34" charset="0"/>
                <a:hlinkClick r:id="rId2" action="ppaction://hlinksldjump"/>
              </a:rPr>
              <a:t>C) 5 </a:t>
            </a:r>
            <a:r>
              <a:rPr lang="tr-TR">
                <a:latin typeface="Franklin Gothic Book" pitchFamily="34" charset="0"/>
              </a:rPr>
              <a:t>	</a:t>
            </a:r>
            <a:r>
              <a:rPr lang="tr-TR">
                <a:latin typeface="Franklin Gothic Book" pitchFamily="34" charset="0"/>
                <a:hlinkClick r:id="rId3" action="ppaction://hlinksldjump"/>
              </a:rPr>
              <a:t>D) 6</a:t>
            </a:r>
            <a:endParaRPr lang="tr-TR">
              <a:latin typeface="Franklin Gothic Book" pitchFamily="34" charset="0"/>
            </a:endParaRPr>
          </a:p>
        </p:txBody>
      </p:sp>
      <p:sp>
        <p:nvSpPr>
          <p:cNvPr id="32772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4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0"/>
            <a:ext cx="4724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41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1400"/>
            <a:ext cx="472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Belgelerim\kar-geri-el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59436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992" name="WordArt 8"/>
          <p:cNvSpPr>
            <a:spLocks noChangeArrowheads="1" noChangeShapeType="1" noTextEdit="1"/>
          </p:cNvSpPr>
          <p:nvPr/>
        </p:nvSpPr>
        <p:spPr bwMode="auto">
          <a:xfrm>
            <a:off x="2819400" y="2971800"/>
            <a:ext cx="2862263" cy="11668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</a:bodyPr>
          <a:lstStyle/>
          <a:p>
            <a:pPr algn="ctr"/>
            <a:r>
              <a:rPr lang="tr-TR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başardın    </a:t>
            </a:r>
          </a:p>
        </p:txBody>
      </p:sp>
      <p:pic>
        <p:nvPicPr>
          <p:cNvPr id="5129" name="Picture 9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24384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42672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266700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0386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C:\Belgelerim\kar-ileri-el.gi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59436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14"/>
          <p:cNvGraphicFramePr>
            <a:graphicFrameLocks noChangeAspect="1"/>
          </p:cNvGraphicFramePr>
          <p:nvPr/>
        </p:nvGraphicFramePr>
        <p:xfrm>
          <a:off x="2667000" y="914400"/>
          <a:ext cx="2667000" cy="1590675"/>
        </p:xfrm>
        <a:graphic>
          <a:graphicData uri="http://schemas.openxmlformats.org/presentationml/2006/ole">
            <p:oleObj spid="_x0000_s5122" name="Bit Eşlem Resmi" r:id="rId8" imgW="2666667" imgH="1590897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 descr="C:\Belgelerim\AN0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3200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AutoShape 8"/>
          <p:cNvSpPr>
            <a:spLocks noChangeArrowheads="1"/>
          </p:cNvSpPr>
          <p:nvPr/>
        </p:nvSpPr>
        <p:spPr bwMode="auto">
          <a:xfrm flipH="1">
            <a:off x="1295400" y="1066800"/>
            <a:ext cx="3276600" cy="2209800"/>
          </a:xfrm>
          <a:prstGeom prst="cloudCallout">
            <a:avLst>
              <a:gd name="adj1" fmla="val -37407"/>
              <a:gd name="adj2" fmla="val 7119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tr-TR">
              <a:latin typeface="Franklin Gothic Book" pitchFamily="34" charset="0"/>
            </a:endParaRPr>
          </a:p>
        </p:txBody>
      </p:sp>
      <p:sp>
        <p:nvSpPr>
          <p:cNvPr id="38916" name="WordArt 6"/>
          <p:cNvSpPr>
            <a:spLocks noChangeArrowheads="1" noChangeShapeType="1" noTextEdit="1"/>
          </p:cNvSpPr>
          <p:nvPr/>
        </p:nvSpPr>
        <p:spPr bwMode="auto">
          <a:xfrm>
            <a:off x="1828800" y="1676400"/>
            <a:ext cx="2362200" cy="762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tr-TR" sz="3600" b="1" i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Narrow"/>
              </a:rPr>
              <a:t>birdaha dene</a:t>
            </a:r>
          </a:p>
        </p:txBody>
      </p:sp>
      <p:pic>
        <p:nvPicPr>
          <p:cNvPr id="38917" name="Picture 9" descr="C:\Belgelerim\kar-geri-el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60198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10" descr="C:\Belgelerim\kar-ileri-el.gi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60198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295400" y="3429000"/>
            <a:ext cx="6096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381000" y="1676400"/>
            <a:ext cx="7772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2. Bir düzgün çokgenin bir iç açısının ölçüsü 156</a:t>
            </a:r>
            <a:r>
              <a:rPr lang="tr-TR">
                <a:latin typeface="Franklin Gothic Book" pitchFamily="34" charset="0"/>
                <a:cs typeface="Arial" charset="0"/>
              </a:rPr>
              <a:t>°</a:t>
            </a:r>
            <a:r>
              <a:rPr lang="tr-TR">
                <a:latin typeface="Franklin Gothic Book" pitchFamily="34" charset="0"/>
              </a:rPr>
              <a:t> dir. Bu düzgün çokgen kaç kenarlıdır? 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685800" y="3581400"/>
            <a:ext cx="7315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  <a:hlinkClick r:id="rId2" action="ppaction://hlinksldjump"/>
              </a:rPr>
              <a:t>A) 9</a:t>
            </a:r>
            <a:r>
              <a:rPr lang="tr-TR">
                <a:latin typeface="Franklin Gothic Book" pitchFamily="34" charset="0"/>
              </a:rPr>
              <a:t>		</a:t>
            </a:r>
            <a:r>
              <a:rPr lang="tr-TR">
                <a:latin typeface="Franklin Gothic Book" pitchFamily="34" charset="0"/>
                <a:hlinkClick r:id="rId3" action="ppaction://hlinksldjump"/>
              </a:rPr>
              <a:t>B</a:t>
            </a:r>
            <a:r>
              <a:rPr lang="tr-TR">
                <a:latin typeface="Franklin Gothic Book" pitchFamily="34" charset="0"/>
                <a:hlinkClick r:id="rId2" action="ppaction://hlinksldjump"/>
              </a:rPr>
              <a:t>) 12	</a:t>
            </a:r>
            <a:r>
              <a:rPr lang="tr-TR">
                <a:latin typeface="Franklin Gothic Book" pitchFamily="34" charset="0"/>
              </a:rPr>
              <a:t>	</a:t>
            </a:r>
            <a:r>
              <a:rPr lang="tr-TR">
                <a:latin typeface="Franklin Gothic Book" pitchFamily="34" charset="0"/>
                <a:hlinkClick r:id="rId4" action="ppaction://hlinksldjump"/>
              </a:rPr>
              <a:t>C) 15</a:t>
            </a:r>
            <a:r>
              <a:rPr lang="tr-TR">
                <a:latin typeface="Franklin Gothic Book" pitchFamily="34" charset="0"/>
              </a:rPr>
              <a:t>	</a:t>
            </a:r>
            <a:r>
              <a:rPr lang="tr-TR">
                <a:latin typeface="Franklin Gothic Book" pitchFamily="34" charset="0"/>
                <a:hlinkClick r:id="rId2" action="ppaction://hlinksldjump"/>
              </a:rPr>
              <a:t>D) 18</a:t>
            </a:r>
            <a:endParaRPr lang="tr-TR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Belgelerim\AN0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3200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AutoShape 3"/>
          <p:cNvSpPr>
            <a:spLocks noChangeArrowheads="1"/>
          </p:cNvSpPr>
          <p:nvPr/>
        </p:nvSpPr>
        <p:spPr bwMode="auto">
          <a:xfrm flipH="1">
            <a:off x="1295400" y="1066800"/>
            <a:ext cx="3276600" cy="2209800"/>
          </a:xfrm>
          <a:prstGeom prst="cloudCallout">
            <a:avLst>
              <a:gd name="adj1" fmla="val -37407"/>
              <a:gd name="adj2" fmla="val 7119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tr-TR">
              <a:latin typeface="Franklin Gothic Book" pitchFamily="34" charset="0"/>
            </a:endParaRPr>
          </a:p>
        </p:txBody>
      </p:sp>
      <p:sp>
        <p:nvSpPr>
          <p:cNvPr id="40964" name="WordArt 4"/>
          <p:cNvSpPr>
            <a:spLocks noChangeArrowheads="1" noChangeShapeType="1" noTextEdit="1"/>
          </p:cNvSpPr>
          <p:nvPr/>
        </p:nvSpPr>
        <p:spPr bwMode="auto">
          <a:xfrm>
            <a:off x="1828800" y="1676400"/>
            <a:ext cx="2362200" cy="762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tr-TR" sz="3600" b="1" i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Narrow"/>
              </a:rPr>
              <a:t>birdaha dene</a:t>
            </a:r>
          </a:p>
        </p:txBody>
      </p:sp>
      <p:pic>
        <p:nvPicPr>
          <p:cNvPr id="40965" name="Picture 5" descr="C:\Belgelerim\kar-geri-el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60198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C:\Belgelerim\kar-ileri-el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60198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4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0"/>
            <a:ext cx="4724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41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5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1400"/>
            <a:ext cx="472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C:\Belgelerim\kar-geri-el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59436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8" name="WordArt 8"/>
          <p:cNvSpPr>
            <a:spLocks noChangeArrowheads="1" noChangeShapeType="1" noTextEdit="1"/>
          </p:cNvSpPr>
          <p:nvPr/>
        </p:nvSpPr>
        <p:spPr bwMode="auto">
          <a:xfrm>
            <a:off x="2819400" y="2971800"/>
            <a:ext cx="2862263" cy="11668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</a:bodyPr>
          <a:lstStyle/>
          <a:p>
            <a:pPr algn="ctr"/>
            <a:r>
              <a:rPr lang="tr-TR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başardın    </a:t>
            </a:r>
          </a:p>
        </p:txBody>
      </p:sp>
      <p:pic>
        <p:nvPicPr>
          <p:cNvPr id="6153" name="Picture 9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24384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42672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266700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0386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4" descr="C:\Belgelerim\kar-ileri-el.gi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59436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Object 15"/>
          <p:cNvGraphicFramePr>
            <a:graphicFrameLocks noChangeAspect="1"/>
          </p:cNvGraphicFramePr>
          <p:nvPr/>
        </p:nvGraphicFramePr>
        <p:xfrm>
          <a:off x="2743200" y="914400"/>
          <a:ext cx="2667000" cy="1590675"/>
        </p:xfrm>
        <a:graphic>
          <a:graphicData uri="http://schemas.openxmlformats.org/presentationml/2006/ole">
            <p:oleObj spid="_x0000_s6146" name="Bit Eşlem Resmi" r:id="rId8" imgW="2666667" imgH="1590897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3"/>
          <p:cNvSpPr txBox="1">
            <a:spLocks noChangeArrowheads="1"/>
          </p:cNvSpPr>
          <p:nvPr/>
        </p:nvSpPr>
        <p:spPr bwMode="auto">
          <a:xfrm>
            <a:off x="533400" y="1447800"/>
            <a:ext cx="44196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Comic Sans MS" pitchFamily="66" charset="0"/>
              </a:rPr>
              <a:t>Şekildeki m (</a:t>
            </a:r>
            <a:r>
              <a:rPr lang="tr-TR">
                <a:latin typeface="Comic Sans MS" pitchFamily="66" charset="0"/>
                <a:cs typeface="Arial" charset="0"/>
              </a:rPr>
              <a:t>Ĉ</a:t>
            </a:r>
            <a:r>
              <a:rPr lang="tr-TR">
                <a:latin typeface="Comic Sans MS" pitchFamily="66" charset="0"/>
              </a:rPr>
              <a:t>) kaç</a:t>
            </a:r>
            <a:endParaRPr lang="tr-TR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tr-TR">
                <a:latin typeface="Comic Sans MS" pitchFamily="66" charset="0"/>
              </a:rPr>
              <a:t> derecedir </a:t>
            </a:r>
          </a:p>
        </p:txBody>
      </p:sp>
      <p:sp>
        <p:nvSpPr>
          <p:cNvPr id="41987" name="AutoShape 15"/>
          <p:cNvSpPr>
            <a:spLocks noChangeArrowheads="1"/>
          </p:cNvSpPr>
          <p:nvPr/>
        </p:nvSpPr>
        <p:spPr bwMode="auto">
          <a:xfrm flipV="1">
            <a:off x="5867400" y="609600"/>
            <a:ext cx="2286000" cy="1676400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41988" name="Line 16"/>
          <p:cNvSpPr>
            <a:spLocks noChangeShapeType="1"/>
          </p:cNvSpPr>
          <p:nvPr/>
        </p:nvSpPr>
        <p:spPr bwMode="auto">
          <a:xfrm>
            <a:off x="5943600" y="1447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1989" name="Line 17"/>
          <p:cNvSpPr>
            <a:spLocks noChangeShapeType="1"/>
          </p:cNvSpPr>
          <p:nvPr/>
        </p:nvSpPr>
        <p:spPr bwMode="auto">
          <a:xfrm flipH="1">
            <a:off x="6248400" y="6096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1990" name="Line 18"/>
          <p:cNvSpPr>
            <a:spLocks noChangeShapeType="1"/>
          </p:cNvSpPr>
          <p:nvPr/>
        </p:nvSpPr>
        <p:spPr bwMode="auto">
          <a:xfrm>
            <a:off x="7467600" y="6096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1991" name="Line 19"/>
          <p:cNvSpPr>
            <a:spLocks noChangeShapeType="1"/>
          </p:cNvSpPr>
          <p:nvPr/>
        </p:nvSpPr>
        <p:spPr bwMode="auto">
          <a:xfrm flipH="1">
            <a:off x="6781800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1992" name="Line 20"/>
          <p:cNvSpPr>
            <a:spLocks noChangeShapeType="1"/>
          </p:cNvSpPr>
          <p:nvPr/>
        </p:nvSpPr>
        <p:spPr bwMode="auto">
          <a:xfrm>
            <a:off x="8001000" y="1371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1993" name="Text Box 21"/>
          <p:cNvSpPr txBox="1">
            <a:spLocks noChangeArrowheads="1"/>
          </p:cNvSpPr>
          <p:nvPr/>
        </p:nvSpPr>
        <p:spPr bwMode="auto">
          <a:xfrm>
            <a:off x="6248400" y="609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600">
                <a:latin typeface="Franklin Gothic Book" pitchFamily="34" charset="0"/>
              </a:rPr>
              <a:t>4x</a:t>
            </a:r>
          </a:p>
        </p:txBody>
      </p:sp>
      <p:sp>
        <p:nvSpPr>
          <p:cNvPr id="41994" name="Text Box 22"/>
          <p:cNvSpPr txBox="1">
            <a:spLocks noChangeArrowheads="1"/>
          </p:cNvSpPr>
          <p:nvPr/>
        </p:nvSpPr>
        <p:spPr bwMode="auto">
          <a:xfrm>
            <a:off x="7315200" y="6858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600">
                <a:latin typeface="Franklin Gothic Book" pitchFamily="34" charset="0"/>
              </a:rPr>
              <a:t>5x</a:t>
            </a:r>
          </a:p>
        </p:txBody>
      </p:sp>
      <p:sp>
        <p:nvSpPr>
          <p:cNvPr id="41995" name="Text Box 23"/>
          <p:cNvSpPr txBox="1">
            <a:spLocks noChangeArrowheads="1"/>
          </p:cNvSpPr>
          <p:nvPr/>
        </p:nvSpPr>
        <p:spPr bwMode="auto">
          <a:xfrm>
            <a:off x="6019800" y="14478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600">
                <a:latin typeface="Franklin Gothic Book" pitchFamily="34" charset="0"/>
              </a:rPr>
              <a:t>3x</a:t>
            </a:r>
          </a:p>
        </p:txBody>
      </p:sp>
      <p:sp>
        <p:nvSpPr>
          <p:cNvPr id="41996" name="Text Box 24"/>
          <p:cNvSpPr txBox="1">
            <a:spLocks noChangeArrowheads="1"/>
          </p:cNvSpPr>
          <p:nvPr/>
        </p:nvSpPr>
        <p:spPr bwMode="auto">
          <a:xfrm>
            <a:off x="6781800" y="18288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600">
                <a:latin typeface="Franklin Gothic Book" pitchFamily="34" charset="0"/>
              </a:rPr>
              <a:t>2x</a:t>
            </a:r>
          </a:p>
        </p:txBody>
      </p:sp>
      <p:sp>
        <p:nvSpPr>
          <p:cNvPr id="41997" name="Text Box 25"/>
          <p:cNvSpPr txBox="1">
            <a:spLocks noChangeArrowheads="1"/>
          </p:cNvSpPr>
          <p:nvPr/>
        </p:nvSpPr>
        <p:spPr bwMode="auto">
          <a:xfrm>
            <a:off x="7620000" y="13716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600">
                <a:latin typeface="Franklin Gothic Book" pitchFamily="34" charset="0"/>
              </a:rPr>
              <a:t>4x</a:t>
            </a:r>
          </a:p>
        </p:txBody>
      </p:sp>
      <p:sp>
        <p:nvSpPr>
          <p:cNvPr id="41998" name="Text Box 26"/>
          <p:cNvSpPr txBox="1">
            <a:spLocks noChangeArrowheads="1"/>
          </p:cNvSpPr>
          <p:nvPr/>
        </p:nvSpPr>
        <p:spPr bwMode="auto">
          <a:xfrm>
            <a:off x="5791200" y="38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A</a:t>
            </a:r>
          </a:p>
        </p:txBody>
      </p:sp>
      <p:sp>
        <p:nvSpPr>
          <p:cNvPr id="41999" name="Text Box 27"/>
          <p:cNvSpPr txBox="1">
            <a:spLocks noChangeArrowheads="1"/>
          </p:cNvSpPr>
          <p:nvPr/>
        </p:nvSpPr>
        <p:spPr bwMode="auto">
          <a:xfrm>
            <a:off x="5486400" y="1447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B</a:t>
            </a:r>
          </a:p>
        </p:txBody>
      </p:sp>
      <p:sp>
        <p:nvSpPr>
          <p:cNvPr id="42000" name="Text Box 28"/>
          <p:cNvSpPr txBox="1">
            <a:spLocks noChangeArrowheads="1"/>
          </p:cNvSpPr>
          <p:nvPr/>
        </p:nvSpPr>
        <p:spPr bwMode="auto">
          <a:xfrm>
            <a:off x="6629400" y="2209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C</a:t>
            </a:r>
          </a:p>
        </p:txBody>
      </p:sp>
      <p:sp>
        <p:nvSpPr>
          <p:cNvPr id="42001" name="Text Box 29"/>
          <p:cNvSpPr txBox="1">
            <a:spLocks noChangeArrowheads="1"/>
          </p:cNvSpPr>
          <p:nvPr/>
        </p:nvSpPr>
        <p:spPr bwMode="auto">
          <a:xfrm>
            <a:off x="8153400" y="13716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D</a:t>
            </a:r>
          </a:p>
        </p:txBody>
      </p:sp>
      <p:sp>
        <p:nvSpPr>
          <p:cNvPr id="42002" name="Text Box 30"/>
          <p:cNvSpPr txBox="1">
            <a:spLocks noChangeArrowheads="1"/>
          </p:cNvSpPr>
          <p:nvPr/>
        </p:nvSpPr>
        <p:spPr bwMode="auto">
          <a:xfrm>
            <a:off x="7772400" y="457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Franklin Gothic Book" pitchFamily="34" charset="0"/>
              </a:rPr>
              <a:t>E</a:t>
            </a:r>
          </a:p>
        </p:txBody>
      </p:sp>
      <p:sp>
        <p:nvSpPr>
          <p:cNvPr id="42003" name="Text Box 31"/>
          <p:cNvSpPr txBox="1">
            <a:spLocks noChangeArrowheads="1"/>
          </p:cNvSpPr>
          <p:nvPr/>
        </p:nvSpPr>
        <p:spPr bwMode="auto">
          <a:xfrm>
            <a:off x="1143000" y="3810000"/>
            <a:ext cx="7010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  <a:hlinkClick r:id="" action="ppaction://noaction"/>
              </a:rPr>
              <a:t>A) 36	</a:t>
            </a:r>
            <a:r>
              <a:rPr lang="tr-TR">
                <a:latin typeface="Franklin Gothic Book" pitchFamily="34" charset="0"/>
              </a:rPr>
              <a:t>	</a:t>
            </a:r>
            <a:r>
              <a:rPr lang="tr-TR">
                <a:latin typeface="Franklin Gothic Book" pitchFamily="34" charset="0"/>
                <a:hlinkClick r:id="" action="ppaction://noaction"/>
              </a:rPr>
              <a:t>B) 31	</a:t>
            </a:r>
            <a:r>
              <a:rPr lang="tr-TR">
                <a:latin typeface="Franklin Gothic Book" pitchFamily="34" charset="0"/>
              </a:rPr>
              <a:t>	</a:t>
            </a:r>
            <a:r>
              <a:rPr lang="tr-TR">
                <a:latin typeface="Franklin Gothic Book" pitchFamily="34" charset="0"/>
                <a:hlinkClick r:id="" action="ppaction://noaction"/>
              </a:rPr>
              <a:t>C) 26</a:t>
            </a:r>
            <a:r>
              <a:rPr lang="tr-TR">
                <a:latin typeface="Franklin Gothic Book" pitchFamily="34" charset="0"/>
              </a:rPr>
              <a:t>	</a:t>
            </a:r>
            <a:r>
              <a:rPr lang="tr-TR">
                <a:latin typeface="Franklin Gothic Book" pitchFamily="34" charset="0"/>
                <a:hlinkClick r:id="" action="ppaction://noaction"/>
              </a:rPr>
              <a:t>D) 22 </a:t>
            </a:r>
            <a:endParaRPr lang="tr-TR">
              <a:latin typeface="Franklin Gothic Book" pitchFamily="34" charset="0"/>
            </a:endParaRPr>
          </a:p>
        </p:txBody>
      </p:sp>
      <p:pic>
        <p:nvPicPr>
          <p:cNvPr id="42004" name="Picture 33" descr="C:\Belgelerim\whtquestion_line_w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209800"/>
            <a:ext cx="9493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990600" y="1143000"/>
            <a:ext cx="6096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Comic Sans MS" pitchFamily="66" charset="0"/>
              </a:rPr>
              <a:t>Öyleyse çokgen nedir</a:t>
            </a:r>
          </a:p>
        </p:txBody>
      </p:sp>
      <p:pic>
        <p:nvPicPr>
          <p:cNvPr id="21507" name="Picture 3" descr="C:\Belgelerim\hareketlizip\whtquestion_lights_w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762000"/>
            <a:ext cx="1000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2667000" y="3962400"/>
            <a:ext cx="5638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>
                <a:solidFill>
                  <a:schemeClr val="tx2"/>
                </a:solidFill>
                <a:latin typeface="Comic Sans MS" pitchFamily="66" charset="0"/>
              </a:rPr>
              <a:t>Bir düzlem üzerinde ve en az üçü doğrusal olmayan noktaları birleştiren doğru parçalarının, birbirini kesmeden, oluşturduğu düzlemsel şekle denir. </a:t>
            </a:r>
            <a:br>
              <a:rPr lang="tr-TR" sz="2400">
                <a:solidFill>
                  <a:schemeClr val="tx2"/>
                </a:solidFill>
                <a:latin typeface="Comic Sans MS" pitchFamily="66" charset="0"/>
              </a:rPr>
            </a:br>
            <a:endParaRPr lang="tr-TR" sz="240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60421" name="Picture 5" descr="Schule_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057400"/>
            <a:ext cx="1295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7" descr="C:\Belgelerim\hareketlizip\whtkeyhole_shiny_w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819400"/>
            <a:ext cx="5603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4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7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0"/>
            <a:ext cx="4724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9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41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8" descr="C:\Belgelerim\4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1400"/>
            <a:ext cx="472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C:\Belgelerim\kar-geri-el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59436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948" name="WordArt 12"/>
          <p:cNvSpPr>
            <a:spLocks noChangeArrowheads="1" noChangeShapeType="1" noTextEdit="1"/>
          </p:cNvSpPr>
          <p:nvPr/>
        </p:nvSpPr>
        <p:spPr bwMode="auto">
          <a:xfrm>
            <a:off x="2819400" y="2971800"/>
            <a:ext cx="2862263" cy="11668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</a:bodyPr>
          <a:lstStyle/>
          <a:p>
            <a:pPr algn="ctr"/>
            <a:r>
              <a:rPr lang="tr-TR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başardın    </a:t>
            </a:r>
          </a:p>
        </p:txBody>
      </p:sp>
      <p:pic>
        <p:nvPicPr>
          <p:cNvPr id="7177" name="Picture 13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2438400"/>
            <a:ext cx="83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4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42672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5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266700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6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0386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0" name="Object 24"/>
          <p:cNvGraphicFramePr>
            <a:graphicFrameLocks noChangeAspect="1"/>
          </p:cNvGraphicFramePr>
          <p:nvPr/>
        </p:nvGraphicFramePr>
        <p:xfrm>
          <a:off x="3200400" y="1066800"/>
          <a:ext cx="2667000" cy="1590675"/>
        </p:xfrm>
        <a:graphic>
          <a:graphicData uri="http://schemas.openxmlformats.org/presentationml/2006/ole">
            <p:oleObj spid="_x0000_s7170" name="Bit Eşlem Resmi" r:id="rId6" imgW="2666667" imgH="1590897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Belgelerim\AN0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3200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AutoShape 3"/>
          <p:cNvSpPr>
            <a:spLocks noChangeArrowheads="1"/>
          </p:cNvSpPr>
          <p:nvPr/>
        </p:nvSpPr>
        <p:spPr bwMode="auto">
          <a:xfrm flipH="1">
            <a:off x="1295400" y="1066800"/>
            <a:ext cx="3276600" cy="2209800"/>
          </a:xfrm>
          <a:prstGeom prst="cloudCallout">
            <a:avLst>
              <a:gd name="adj1" fmla="val -37407"/>
              <a:gd name="adj2" fmla="val 7119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tr-TR">
              <a:latin typeface="Franklin Gothic Book" pitchFamily="34" charset="0"/>
            </a:endParaRPr>
          </a:p>
        </p:txBody>
      </p:sp>
      <p:sp>
        <p:nvSpPr>
          <p:cNvPr id="43012" name="WordArt 4"/>
          <p:cNvSpPr>
            <a:spLocks noChangeArrowheads="1" noChangeShapeType="1" noTextEdit="1"/>
          </p:cNvSpPr>
          <p:nvPr/>
        </p:nvSpPr>
        <p:spPr bwMode="auto">
          <a:xfrm>
            <a:off x="1828800" y="1676400"/>
            <a:ext cx="2362200" cy="762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tr-TR" sz="3600" b="1" i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Narrow"/>
              </a:rPr>
              <a:t>birdaha dene</a:t>
            </a:r>
          </a:p>
        </p:txBody>
      </p:sp>
      <p:pic>
        <p:nvPicPr>
          <p:cNvPr id="43013" name="Picture 5" descr="C:\Belgelerim\kar-geri-el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6019800"/>
            <a:ext cx="8223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4000" b="1" dirty="0" smtClean="0">
                <a:latin typeface="Verdana" pitchFamily="34" charset="0"/>
              </a:rPr>
              <a:t> Dik Yamuk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tr-TR" sz="2800" smtClean="0"/>
          </a:p>
          <a:p>
            <a:pPr eaLnBrk="1" hangingPunct="1"/>
            <a:r>
              <a:rPr lang="tr-TR" sz="2800" smtClean="0"/>
              <a:t>Kenarlarından biri alt ve üst tabana dik olan yamuğa dik yamuk denir.</a:t>
            </a:r>
          </a:p>
          <a:p>
            <a:pPr eaLnBrk="1" hangingPunct="1"/>
            <a:r>
              <a:rPr lang="tr-TR" sz="2800" smtClean="0"/>
              <a:t>|AD| = h aynı zamanda yamuğun yüksekliğidir.</a:t>
            </a:r>
          </a:p>
          <a:p>
            <a:pPr eaLnBrk="1" hangingPunct="1"/>
            <a:endParaRPr lang="tr-TR" sz="2800" smtClean="0"/>
          </a:p>
        </p:txBody>
      </p:sp>
      <p:pic>
        <p:nvPicPr>
          <p:cNvPr id="10250" name="Picture 1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2133600"/>
            <a:ext cx="3249613" cy="3581400"/>
          </a:xfrm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638550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r-TR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" presetClass="entr" presetSubtype="32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uild="p" autoUpdateAnimBg="0" advAuto="1000"/>
      <p:bldP spid="1025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Polyg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82073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420688" y="5867400"/>
            <a:ext cx="75565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 Black"/>
              </a:rPr>
              <a:t>üçgen</a:t>
            </a:r>
          </a:p>
        </p:txBody>
      </p:sp>
      <p:sp>
        <p:nvSpPr>
          <p:cNvPr id="24584" name="WordArt 8"/>
          <p:cNvSpPr>
            <a:spLocks noChangeArrowheads="1" noChangeShapeType="1" noTextEdit="1"/>
          </p:cNvSpPr>
          <p:nvPr/>
        </p:nvSpPr>
        <p:spPr bwMode="auto">
          <a:xfrm>
            <a:off x="1501775" y="5867400"/>
            <a:ext cx="647700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 Black"/>
              </a:rPr>
              <a:t>dörtgen</a:t>
            </a:r>
          </a:p>
        </p:txBody>
      </p:sp>
      <p:sp>
        <p:nvSpPr>
          <p:cNvPr id="24585" name="WordArt 9"/>
          <p:cNvSpPr>
            <a:spLocks noChangeArrowheads="1" noChangeShapeType="1" noTextEdit="1"/>
          </p:cNvSpPr>
          <p:nvPr/>
        </p:nvSpPr>
        <p:spPr bwMode="auto">
          <a:xfrm>
            <a:off x="2438400" y="5791200"/>
            <a:ext cx="7921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beşgen</a:t>
            </a:r>
          </a:p>
        </p:txBody>
      </p:sp>
      <p:sp>
        <p:nvSpPr>
          <p:cNvPr id="24586" name="WordArt 10"/>
          <p:cNvSpPr>
            <a:spLocks noChangeArrowheads="1" noChangeShapeType="1" noTextEdit="1"/>
          </p:cNvSpPr>
          <p:nvPr/>
        </p:nvSpPr>
        <p:spPr bwMode="auto">
          <a:xfrm>
            <a:off x="3733800" y="5867400"/>
            <a:ext cx="93503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altıgen</a:t>
            </a:r>
          </a:p>
        </p:txBody>
      </p:sp>
      <p:sp>
        <p:nvSpPr>
          <p:cNvPr id="24587" name="WordArt 11"/>
          <p:cNvSpPr>
            <a:spLocks noChangeArrowheads="1" noChangeShapeType="1" noTextEdit="1"/>
          </p:cNvSpPr>
          <p:nvPr/>
        </p:nvSpPr>
        <p:spPr bwMode="auto">
          <a:xfrm>
            <a:off x="7405688" y="5867400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sekizgen</a:t>
            </a:r>
          </a:p>
        </p:txBody>
      </p:sp>
      <p:sp>
        <p:nvSpPr>
          <p:cNvPr id="24589" name="WordArt 13"/>
          <p:cNvSpPr>
            <a:spLocks noChangeArrowheads="1" noChangeShapeType="1" noTextEdit="1"/>
          </p:cNvSpPr>
          <p:nvPr/>
        </p:nvSpPr>
        <p:spPr bwMode="auto">
          <a:xfrm>
            <a:off x="5389563" y="5867400"/>
            <a:ext cx="10795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yedigen</a:t>
            </a:r>
          </a:p>
        </p:txBody>
      </p:sp>
      <p:sp>
        <p:nvSpPr>
          <p:cNvPr id="22537" name="Rectangle 28"/>
          <p:cNvSpPr>
            <a:spLocks noChangeArrowheads="1"/>
          </p:cNvSpPr>
          <p:nvPr/>
        </p:nvSpPr>
        <p:spPr bwMode="auto">
          <a:xfrm>
            <a:off x="762000" y="1143000"/>
            <a:ext cx="784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>
                <a:solidFill>
                  <a:schemeClr val="tx2"/>
                </a:solidFill>
                <a:latin typeface="Franklin Gothic Book" pitchFamily="34" charset="0"/>
              </a:rPr>
              <a:t>Çokgenler kenar sayıların  göre adlandırılır. Üçgen, dörtgen, beşgen.... gibi. </a:t>
            </a:r>
          </a:p>
        </p:txBody>
      </p:sp>
      <p:pic>
        <p:nvPicPr>
          <p:cNvPr id="22538" name="Picture 30" descr="C:\Belgelerim\hareketlizip\Cwstar5 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5492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32" descr="C:\Belgelerim\hareketlizip\Cwstar5 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76400"/>
            <a:ext cx="5492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34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990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36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838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38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838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40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981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42" descr="C:\Belgelerim\twinkl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29600" y="1295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24584" grpId="0" animBg="1"/>
      <p:bldP spid="24585" grpId="0" animBg="1"/>
      <p:bldP spid="24586" grpId="0" animBg="1"/>
      <p:bldP spid="24587" grpId="0" animBg="1"/>
      <p:bldP spid="245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"/>
          <p:cNvSpPr>
            <a:spLocks noChangeArrowheads="1"/>
          </p:cNvSpPr>
          <p:nvPr/>
        </p:nvSpPr>
        <p:spPr bwMode="auto">
          <a:xfrm>
            <a:off x="0" y="1857375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r-TR">
                <a:latin typeface="Franklin Gothic Book" pitchFamily="34" charset="0"/>
              </a:rPr>
              <a:t/>
            </a:r>
            <a:br>
              <a:rPr lang="tr-TR">
                <a:latin typeface="Franklin Gothic Book" pitchFamily="34" charset="0"/>
              </a:rPr>
            </a:br>
            <a:r>
              <a:rPr lang="tr-TR">
                <a:latin typeface="Franklin Gothic Book" pitchFamily="34" charset="0"/>
              </a:rPr>
              <a:t/>
            </a:r>
            <a:br>
              <a:rPr lang="tr-TR">
                <a:latin typeface="Franklin Gothic Book" pitchFamily="34" charset="0"/>
              </a:rPr>
            </a:br>
            <a:endParaRPr lang="tr-TR">
              <a:latin typeface="Franklin Gothic Book" pitchFamily="34" charset="0"/>
            </a:endParaRPr>
          </a:p>
        </p:txBody>
      </p:sp>
      <p:sp>
        <p:nvSpPr>
          <p:cNvPr id="1028" name="Rectangle 9"/>
          <p:cNvSpPr>
            <a:spLocks noChangeArrowheads="1"/>
          </p:cNvSpPr>
          <p:nvPr/>
        </p:nvSpPr>
        <p:spPr bwMode="auto">
          <a:xfrm>
            <a:off x="4095750" y="2947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r-TR">
              <a:latin typeface="Franklin Gothic Book" pitchFamily="34" charset="0"/>
            </a:endParaRP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Bit Eşlem Resmi" r:id="rId3" imgW="3809524" imgH="2857899" progId="Paint.Picture">
              <p:embed/>
            </p:oleObj>
          </a:graphicData>
        </a:graphic>
      </p:graphicFrame>
      <p:sp>
        <p:nvSpPr>
          <p:cNvPr id="1029" name="Text Box 13"/>
          <p:cNvSpPr txBox="1">
            <a:spLocks noChangeArrowheads="1"/>
          </p:cNvSpPr>
          <p:nvPr/>
        </p:nvSpPr>
        <p:spPr bwMode="auto">
          <a:xfrm>
            <a:off x="1828800" y="2667000"/>
            <a:ext cx="2362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1030" name="Text Box 22"/>
          <p:cNvSpPr txBox="1">
            <a:spLocks noChangeArrowheads="1"/>
          </p:cNvSpPr>
          <p:nvPr/>
        </p:nvSpPr>
        <p:spPr bwMode="auto">
          <a:xfrm>
            <a:off x="2268538" y="908050"/>
            <a:ext cx="3857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7200">
                <a:latin typeface="Franklin Gothic Book" pitchFamily="34" charset="0"/>
              </a:rPr>
              <a:t>.</a:t>
            </a:r>
          </a:p>
        </p:txBody>
      </p:sp>
      <p:sp>
        <p:nvSpPr>
          <p:cNvPr id="1031" name="Line 23"/>
          <p:cNvSpPr>
            <a:spLocks noChangeShapeType="1"/>
          </p:cNvSpPr>
          <p:nvPr/>
        </p:nvSpPr>
        <p:spPr bwMode="auto">
          <a:xfrm flipV="1">
            <a:off x="2514600" y="228600"/>
            <a:ext cx="533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032" name="Line 24"/>
          <p:cNvSpPr>
            <a:spLocks noChangeShapeType="1"/>
          </p:cNvSpPr>
          <p:nvPr/>
        </p:nvSpPr>
        <p:spPr bwMode="auto">
          <a:xfrm flipV="1">
            <a:off x="2484438" y="1196975"/>
            <a:ext cx="136683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033" name="Line 25"/>
          <p:cNvSpPr>
            <a:spLocks noChangeShapeType="1"/>
          </p:cNvSpPr>
          <p:nvPr/>
        </p:nvSpPr>
        <p:spPr bwMode="auto">
          <a:xfrm>
            <a:off x="2484438" y="1773238"/>
            <a:ext cx="639762" cy="1122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034" name="Line 26"/>
          <p:cNvSpPr>
            <a:spLocks noChangeShapeType="1"/>
          </p:cNvSpPr>
          <p:nvPr/>
        </p:nvSpPr>
        <p:spPr bwMode="auto">
          <a:xfrm flipH="1">
            <a:off x="755650" y="1844675"/>
            <a:ext cx="1728788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035" name="Line 27"/>
          <p:cNvSpPr>
            <a:spLocks noChangeShapeType="1"/>
          </p:cNvSpPr>
          <p:nvPr/>
        </p:nvSpPr>
        <p:spPr bwMode="auto">
          <a:xfrm flipH="1" flipV="1">
            <a:off x="1066800" y="990600"/>
            <a:ext cx="1524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036" name="Line 28"/>
          <p:cNvSpPr>
            <a:spLocks noChangeShapeType="1"/>
          </p:cNvSpPr>
          <p:nvPr/>
        </p:nvSpPr>
        <p:spPr bwMode="auto">
          <a:xfrm flipV="1">
            <a:off x="228600" y="1828800"/>
            <a:ext cx="2286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pic>
        <p:nvPicPr>
          <p:cNvPr id="18461" name="Picture 29" descr="KCA004add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10000"/>
            <a:ext cx="72390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5076825" y="620713"/>
            <a:ext cx="312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Comic Sans MS" pitchFamily="66" charset="0"/>
              </a:rPr>
              <a:t>Çokgensel bölgedeki üçgenleri sayalım </a:t>
            </a:r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2895600" y="762000"/>
            <a:ext cx="304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1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2057400" y="762000"/>
            <a:ext cx="381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2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1066800" y="1447800"/>
            <a:ext cx="381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3</a:t>
            </a: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762000" y="2209800"/>
            <a:ext cx="685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4</a:t>
            </a:r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2209800" y="2362200"/>
            <a:ext cx="457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5</a:t>
            </a:r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2971800" y="1905000"/>
            <a:ext cx="381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latin typeface="Franklin Gothic Book" pitchFamily="34" charset="0"/>
              </a:rPr>
              <a:t>6</a:t>
            </a: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4038600" y="3124200"/>
            <a:ext cx="510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latin typeface="Comic Sans MS" pitchFamily="66" charset="0"/>
              </a:rPr>
              <a:t>Hadi şimdi de aşağıdakileri siz sayın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2" grpId="0" autoUpdateAnimBg="0"/>
      <p:bldP spid="18463" grpId="0" autoUpdateAnimBg="0"/>
      <p:bldP spid="18464" grpId="0" autoUpdateAnimBg="0"/>
      <p:bldP spid="18465" grpId="0" autoUpdateAnimBg="0"/>
      <p:bldP spid="18466" grpId="0" autoUpdateAnimBg="0"/>
      <p:bldP spid="18467" grpId="0" autoUpdateAnimBg="0"/>
      <p:bldP spid="18468" grpId="0" build="p" autoUpdateAnimBg="0"/>
      <p:bldP spid="1846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7"/>
          <p:cNvSpPr>
            <a:spLocks noChangeArrowheads="1"/>
          </p:cNvSpPr>
          <p:nvPr/>
        </p:nvSpPr>
        <p:spPr bwMode="auto">
          <a:xfrm>
            <a:off x="1063625" y="1646238"/>
            <a:ext cx="9144000" cy="0"/>
          </a:xfrm>
          <a:prstGeom prst="rect">
            <a:avLst/>
          </a:prstGeom>
          <a:solidFill>
            <a:srgbClr val="EFE6D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r-TR">
              <a:latin typeface="Franklin Gothic Book" pitchFamily="34" charset="0"/>
            </a:endParaRPr>
          </a:p>
        </p:txBody>
      </p:sp>
      <p:sp>
        <p:nvSpPr>
          <p:cNvPr id="23555" name="Rectangle 111"/>
          <p:cNvSpPr>
            <a:spLocks noChangeArrowheads="1"/>
          </p:cNvSpPr>
          <p:nvPr/>
        </p:nvSpPr>
        <p:spPr bwMode="auto">
          <a:xfrm>
            <a:off x="1063625" y="1646238"/>
            <a:ext cx="9144000" cy="0"/>
          </a:xfrm>
          <a:prstGeom prst="rect">
            <a:avLst/>
          </a:prstGeom>
          <a:solidFill>
            <a:srgbClr val="EFE6D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r-TR">
              <a:latin typeface="Franklin Gothic Book" pitchFamily="34" charset="0"/>
            </a:endParaRPr>
          </a:p>
        </p:txBody>
      </p:sp>
      <p:pic>
        <p:nvPicPr>
          <p:cNvPr id="19571" name="Picture 115" descr="Schule_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743200"/>
            <a:ext cx="2239963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72" name="AutoShape 116"/>
          <p:cNvSpPr>
            <a:spLocks noChangeArrowheads="1"/>
          </p:cNvSpPr>
          <p:nvPr/>
        </p:nvSpPr>
        <p:spPr bwMode="auto">
          <a:xfrm>
            <a:off x="2743200" y="914400"/>
            <a:ext cx="5867400" cy="914400"/>
          </a:xfrm>
          <a:prstGeom prst="wedgeEllipseCallout">
            <a:avLst>
              <a:gd name="adj1" fmla="val -36065"/>
              <a:gd name="adj2" fmla="val 800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r-TR" sz="2000">
                <a:latin typeface="Comic Sans MS" pitchFamily="66" charset="0"/>
              </a:rPr>
              <a:t>Kenar sayısı kadar üçgen oluşuyor!!!!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7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5148263" y="836613"/>
            <a:ext cx="1512887" cy="1873250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tr-TR">
                <a:latin typeface="Franklin Gothic Book" pitchFamily="34" charset="0"/>
              </a:rPr>
              <a:t>1       </a:t>
            </a:r>
          </a:p>
          <a:p>
            <a:pPr marL="342900" indent="-342900" algn="ctr"/>
            <a:r>
              <a:rPr lang="tr-TR">
                <a:latin typeface="Franklin Gothic Book" pitchFamily="34" charset="0"/>
              </a:rPr>
              <a:t>  2 </a:t>
            </a:r>
          </a:p>
          <a:p>
            <a:pPr marL="342900" indent="-342900" algn="ctr"/>
            <a:r>
              <a:rPr lang="tr-TR">
                <a:latin typeface="Franklin Gothic Book" pitchFamily="34" charset="0"/>
              </a:rPr>
              <a:t>      3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2771775" y="1341438"/>
            <a:ext cx="2089150" cy="12954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>
                <a:latin typeface="Franklin Gothic Book" pitchFamily="34" charset="0"/>
              </a:rPr>
              <a:t>1        2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539750" y="981075"/>
            <a:ext cx="1296988" cy="15843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>
                <a:latin typeface="Franklin Gothic Book" pitchFamily="34" charset="0"/>
              </a:rPr>
              <a:t>1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7092950" y="1052513"/>
            <a:ext cx="1582738" cy="1727200"/>
          </a:xfrm>
          <a:prstGeom prst="hexagon">
            <a:avLst>
              <a:gd name="adj" fmla="val 3161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buFontTx/>
              <a:buAutoNum type="arabicPlain"/>
            </a:pPr>
            <a:r>
              <a:rPr lang="tr-TR">
                <a:latin typeface="Franklin Gothic Book" pitchFamily="34" charset="0"/>
              </a:rPr>
              <a:t>2  3 </a:t>
            </a:r>
          </a:p>
          <a:p>
            <a:pPr marL="342900" indent="-342900" algn="ctr"/>
            <a:r>
              <a:rPr lang="tr-TR">
                <a:latin typeface="Franklin Gothic Book" pitchFamily="34" charset="0"/>
              </a:rPr>
              <a:t>        </a:t>
            </a:r>
          </a:p>
          <a:p>
            <a:pPr marL="342900" indent="-342900" algn="ctr"/>
            <a:r>
              <a:rPr lang="tr-TR">
                <a:latin typeface="Franklin Gothic Book" pitchFamily="34" charset="0"/>
              </a:rPr>
              <a:t>      4</a:t>
            </a:r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V="1">
            <a:off x="2743200" y="1341438"/>
            <a:ext cx="2046288" cy="13255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V="1">
            <a:off x="5435600" y="836613"/>
            <a:ext cx="504825" cy="18716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 flipV="1">
            <a:off x="5435600" y="1628775"/>
            <a:ext cx="1223963" cy="10795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flipV="1">
            <a:off x="7596188" y="1052513"/>
            <a:ext cx="71437" cy="16557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V="1">
            <a:off x="7596188" y="1052513"/>
            <a:ext cx="647700" cy="17287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 flipV="1">
            <a:off x="7596188" y="1916113"/>
            <a:ext cx="1079500" cy="8651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graphicFrame>
        <p:nvGraphicFramePr>
          <p:cNvPr id="20525" name="Group 45"/>
          <p:cNvGraphicFramePr>
            <a:graphicFrameLocks noGrp="1"/>
          </p:cNvGraphicFramePr>
          <p:nvPr>
            <p:ph/>
          </p:nvPr>
        </p:nvGraphicFramePr>
        <p:xfrm>
          <a:off x="395288" y="3124200"/>
          <a:ext cx="8243887" cy="2827338"/>
        </p:xfrm>
        <a:graphic>
          <a:graphicData uri="http://schemas.openxmlformats.org/drawingml/2006/table">
            <a:tbl>
              <a:tblPr/>
              <a:tblGrid>
                <a:gridCol w="3276600"/>
                <a:gridCol w="4967287"/>
              </a:tblGrid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Çokgenin kenar sayısı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Çokgensel bölgedeki üçgen sayısı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3-2=1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4-2=2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5-2=3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6-2=4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24" name="Text Box 44"/>
          <p:cNvSpPr txBox="1">
            <a:spLocks noChangeArrowheads="1"/>
          </p:cNvSpPr>
          <p:nvPr/>
        </p:nvSpPr>
        <p:spPr bwMode="auto">
          <a:xfrm>
            <a:off x="137160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>
                <a:latin typeface="Comic Sans MS" pitchFamily="66" charset="0"/>
              </a:rPr>
              <a:t>Üçgenleri kenarını ve oluşan üçgenleri sayalım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 autoUpdateAnimBg="0"/>
      <p:bldP spid="20483" grpId="0" animBg="1" autoUpdateAnimBg="0"/>
      <p:bldP spid="20484" grpId="0" animBg="1" autoUpdateAnimBg="0"/>
      <p:bldP spid="20485" grpId="0" animBg="1" autoUpdateAnimBg="0"/>
      <p:bldP spid="20486" grpId="0" animBg="1"/>
      <p:bldP spid="20487" grpId="0" animBg="1"/>
      <p:bldP spid="20488" grpId="0" animBg="1"/>
      <p:bldP spid="20489" grpId="0" animBg="1"/>
      <p:bldP spid="20490" grpId="0" animBg="1"/>
      <p:bldP spid="20491" grpId="0" animBg="1"/>
      <p:bldP spid="2052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304800" y="2743200"/>
            <a:ext cx="7467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tr-TR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Örnek:</a:t>
            </a:r>
            <a:r>
              <a:rPr lang="tr-TR" sz="28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Beşgenin iç açılarının ölçülerinin toplamı nedir?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tr-TR">
              <a:latin typeface="+mn-lt"/>
            </a:endParaRPr>
          </a:p>
        </p:txBody>
      </p:sp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685800" y="685800"/>
            <a:ext cx="6934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tr-TR" sz="2800" dirty="0">
                <a:latin typeface="Comic Sans MS" pitchFamily="66" charset="0"/>
              </a:rPr>
              <a:t>Kenar sayısı n olan çokgenin iç açılarını ölçülerinin toplamı,  (n-2)</a:t>
            </a:r>
            <a:r>
              <a:rPr lang="en-US" sz="2800" dirty="0">
                <a:latin typeface="Comic Sans MS" pitchFamily="66" charset="0"/>
                <a:cs typeface="Arial" charset="0"/>
              </a:rPr>
              <a:t>×</a:t>
            </a:r>
            <a:r>
              <a:rPr lang="tr-TR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180</a:t>
            </a:r>
            <a:r>
              <a:rPr lang="en-US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cs typeface="Arial" charset="0"/>
              </a:rPr>
              <a:t>°</a:t>
            </a:r>
            <a:r>
              <a:rPr lang="tr-TR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tr-TR" sz="28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dir</a:t>
            </a:r>
            <a:r>
              <a:rPr lang="tr-TR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-228600" y="-1447800"/>
            <a:ext cx="9144000" cy="6858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tr-TR" sz="28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455613" y="2557463"/>
            <a:ext cx="1223962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V="1">
            <a:off x="1679575" y="3565525"/>
            <a:ext cx="19431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V="1">
            <a:off x="455613" y="2197100"/>
            <a:ext cx="7921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1174750" y="2197100"/>
            <a:ext cx="15128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2687638" y="2413000"/>
            <a:ext cx="8636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1174750" y="2197100"/>
            <a:ext cx="504825" cy="2305050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 flipV="1">
            <a:off x="1679575" y="2486025"/>
            <a:ext cx="1008063" cy="2016125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403" name="WordArt 19"/>
          <p:cNvSpPr>
            <a:spLocks noChangeArrowheads="1" noChangeShapeType="1" noTextEdit="1"/>
          </p:cNvSpPr>
          <p:nvPr/>
        </p:nvSpPr>
        <p:spPr bwMode="auto">
          <a:xfrm>
            <a:off x="1606550" y="4502150"/>
            <a:ext cx="3603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16404" name="WordArt 20"/>
          <p:cNvSpPr>
            <a:spLocks noChangeArrowheads="1" noChangeShapeType="1" noTextEdit="1"/>
          </p:cNvSpPr>
          <p:nvPr/>
        </p:nvSpPr>
        <p:spPr bwMode="auto">
          <a:xfrm>
            <a:off x="1030288" y="1765300"/>
            <a:ext cx="311150" cy="307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D</a:t>
            </a:r>
          </a:p>
        </p:txBody>
      </p:sp>
      <p:sp>
        <p:nvSpPr>
          <p:cNvPr id="16405" name="WordArt 21"/>
          <p:cNvSpPr>
            <a:spLocks noChangeArrowheads="1" noChangeShapeType="1" noTextEdit="1"/>
          </p:cNvSpPr>
          <p:nvPr/>
        </p:nvSpPr>
        <p:spPr bwMode="auto">
          <a:xfrm>
            <a:off x="2687638" y="1909763"/>
            <a:ext cx="15240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16406" name="WordArt 22"/>
          <p:cNvSpPr>
            <a:spLocks noChangeArrowheads="1" noChangeShapeType="1" noTextEdit="1"/>
          </p:cNvSpPr>
          <p:nvPr/>
        </p:nvSpPr>
        <p:spPr bwMode="auto">
          <a:xfrm>
            <a:off x="3551238" y="3205163"/>
            <a:ext cx="22383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16407" name="WordArt 23"/>
          <p:cNvSpPr>
            <a:spLocks noChangeArrowheads="1" noChangeShapeType="1" noTextEdit="1"/>
          </p:cNvSpPr>
          <p:nvPr/>
        </p:nvSpPr>
        <p:spPr bwMode="auto">
          <a:xfrm>
            <a:off x="166688" y="2125663"/>
            <a:ext cx="28257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3810000" y="533400"/>
            <a:ext cx="493236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tr-TR" sz="2400" b="1">
                <a:solidFill>
                  <a:srgbClr val="FF3300"/>
                </a:solidFill>
                <a:latin typeface="+mn-lt"/>
              </a:rPr>
              <a:t>1.Yol:</a:t>
            </a:r>
            <a:r>
              <a:rPr lang="tr-TR" sz="2400">
                <a:latin typeface="+mn-lt"/>
              </a:rPr>
              <a:t>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tr-TR" sz="2400">
                <a:latin typeface="+mn-lt"/>
              </a:rPr>
              <a:t>3 tane üçgen var; üçgenin iç açılarının ölçüleri toplamı </a:t>
            </a:r>
            <a:r>
              <a:rPr lang="tr-TR" sz="2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180</a:t>
            </a:r>
            <a:r>
              <a:rPr 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°</a:t>
            </a:r>
            <a:r>
              <a:rPr lang="tr-TR" sz="2400">
                <a:latin typeface="+mn-lt"/>
              </a:rPr>
              <a:t> dir.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tr-TR" sz="2400">
                <a:latin typeface="+mn-lt"/>
              </a:rPr>
              <a:t>3 </a:t>
            </a:r>
            <a:r>
              <a:rPr lang="en-US" sz="2400">
                <a:latin typeface="+mn-lt"/>
              </a:rPr>
              <a:t>×</a:t>
            </a:r>
            <a:r>
              <a:rPr lang="tr-TR" sz="2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180</a:t>
            </a:r>
            <a:r>
              <a:rPr 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°</a:t>
            </a:r>
            <a:r>
              <a:rPr lang="tr-TR" sz="2400">
                <a:latin typeface="+mn-lt"/>
              </a:rPr>
              <a:t> = 540</a:t>
            </a:r>
            <a:r>
              <a:rPr 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°</a:t>
            </a:r>
            <a:r>
              <a:rPr lang="tr-TR" sz="2400">
                <a:latin typeface="+mn-lt"/>
              </a:rPr>
              <a:t> 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3886200" y="1143000"/>
            <a:ext cx="5257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Franklin Gothic Book" pitchFamily="34" charset="0"/>
            </a:endParaRPr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4114800" y="3200400"/>
            <a:ext cx="4800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tr-TR" sz="2400" b="1">
                <a:solidFill>
                  <a:srgbClr val="FF3300"/>
                </a:solidFill>
                <a:latin typeface="+mn-lt"/>
              </a:rPr>
              <a:t>2. Yol: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tr-TR" sz="2400">
                <a:latin typeface="+mn-lt"/>
              </a:rPr>
              <a:t>Kenar sayısı 5 tir. 2 eksiği 3 olur. İç açılarının ölçüleri toplamı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tr-TR" sz="2400">
                <a:latin typeface="+mn-lt"/>
              </a:rPr>
              <a:t>3 </a:t>
            </a:r>
            <a:r>
              <a:rPr lang="en-US" sz="2400">
                <a:latin typeface="+mn-lt"/>
              </a:rPr>
              <a:t>×</a:t>
            </a:r>
            <a:r>
              <a:rPr lang="tr-TR" sz="2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180</a:t>
            </a:r>
            <a:r>
              <a:rPr 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°</a:t>
            </a:r>
            <a:r>
              <a:rPr lang="tr-TR" sz="2400">
                <a:latin typeface="+mn-lt"/>
              </a:rPr>
              <a:t> = 540</a:t>
            </a:r>
            <a:r>
              <a:rPr 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°</a:t>
            </a:r>
            <a:endParaRPr lang="tr-TR" sz="240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tr-TR" sz="240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  <p:bldP spid="16396" grpId="0" animBg="1"/>
      <p:bldP spid="16397" grpId="0" animBg="1"/>
      <p:bldP spid="16398" grpId="0" animBg="1"/>
      <p:bldP spid="16399" grpId="0" animBg="1"/>
      <p:bldP spid="16400" grpId="0" animBg="1"/>
      <p:bldP spid="16401" grpId="0" animBg="1"/>
      <p:bldP spid="16402" grpId="0" animBg="1"/>
      <p:bldP spid="16403" grpId="0" animBg="1"/>
      <p:bldP spid="16404" grpId="0" animBg="1"/>
      <p:bldP spid="16405" grpId="0" animBg="1"/>
      <p:bldP spid="16406" grpId="0" animBg="1"/>
      <p:bldP spid="16407" grpId="0" animBg="1"/>
      <p:bldP spid="16408" grpId="0" autoUpdateAnimBg="0"/>
      <p:bldP spid="16409" grpId="0" autoUpdateAnimBg="0"/>
      <p:bldP spid="16410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zinti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Zengin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655</Words>
  <Application>Microsoft Office PowerPoint</Application>
  <PresentationFormat>Ekran Gösterisi (4:3)</PresentationFormat>
  <Paragraphs>164</Paragraphs>
  <Slides>32</Slides>
  <Notes>0</Notes>
  <HiddenSlides>1</HiddenSlides>
  <MMClips>0</MMClips>
  <ScaleCrop>false</ScaleCrop>
  <HeadingPairs>
    <vt:vector size="8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2</vt:i4>
      </vt:variant>
      <vt:variant>
        <vt:lpstr>Slayt Başlıkları</vt:lpstr>
      </vt:variant>
      <vt:variant>
        <vt:i4>32</vt:i4>
      </vt:variant>
    </vt:vector>
  </HeadingPairs>
  <TitlesOfParts>
    <vt:vector size="42" baseType="lpstr">
      <vt:lpstr>Arial</vt:lpstr>
      <vt:lpstr>Franklin Gothic Medium</vt:lpstr>
      <vt:lpstr>Franklin Gothic Book</vt:lpstr>
      <vt:lpstr>Wingdings 2</vt:lpstr>
      <vt:lpstr>Calibri</vt:lpstr>
      <vt:lpstr>Comic Sans MS</vt:lpstr>
      <vt:lpstr>Times New Roman</vt:lpstr>
      <vt:lpstr>Gezinti</vt:lpstr>
      <vt:lpstr>Bit Eşlem Resmi</vt:lpstr>
      <vt:lpstr>Microsoft Denklem 3.0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DÜZGÜN ÇOKGENLER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 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 Dik Yamuk</vt:lpstr>
    </vt:vector>
  </TitlesOfParts>
  <Company>Öz Alternatif Dershanesi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Kamil Türkoğlu</dc:creator>
  <cp:lastModifiedBy>Yasin KIRAT</cp:lastModifiedBy>
  <cp:revision>16</cp:revision>
  <dcterms:created xsi:type="dcterms:W3CDTF">2010-02-21T09:44:34Z</dcterms:created>
  <dcterms:modified xsi:type="dcterms:W3CDTF">2011-02-15T13:40:23Z</dcterms:modified>
</cp:coreProperties>
</file>